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0" r:id="rId3"/>
    <p:sldId id="329" r:id="rId4"/>
    <p:sldId id="327" r:id="rId5"/>
    <p:sldId id="306" r:id="rId6"/>
    <p:sldId id="302" r:id="rId7"/>
    <p:sldId id="296" r:id="rId8"/>
    <p:sldId id="292" r:id="rId9"/>
    <p:sldId id="328" r:id="rId10"/>
    <p:sldId id="271" r:id="rId11"/>
    <p:sldId id="272" r:id="rId12"/>
    <p:sldId id="273" r:id="rId13"/>
    <p:sldId id="280" r:id="rId14"/>
    <p:sldId id="277" r:id="rId15"/>
    <p:sldId id="278" r:id="rId16"/>
    <p:sldId id="297" r:id="rId17"/>
    <p:sldId id="298" r:id="rId18"/>
    <p:sldId id="279" r:id="rId19"/>
    <p:sldId id="299" r:id="rId20"/>
    <p:sldId id="317" r:id="rId21"/>
    <p:sldId id="318" r:id="rId22"/>
    <p:sldId id="300" r:id="rId23"/>
    <p:sldId id="319" r:id="rId24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9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2025/2026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hlásí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alespoň do jednoho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oboru vzdělání 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maturitní zkouškou,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může jednotné přijímací zkoušky konat 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Místo konání zkoušky stanoví uchazeči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Cermat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(a to i pro náhradní termín),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může být i dvakrát v téže škole.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písemně nejpozději do 3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pracovních dnů 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 náhradním 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školní přijímací zkoušku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2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3055187752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Jednotné přijímací zkoušky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Studium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Náhradní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Čtyřleté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Šestileté a osmileté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 školy stanoví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dva termíny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konání talentové či školní přijímací zkoušky a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jeden náhradní termín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Talentová a školní 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 koná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od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15. března do 23.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dubna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případě, že dojde k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překryvu termínů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Náhradní termín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talentové či školní přijímací zkoušky stanoví ředitel školy od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 dubna do 5. května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tak, aby se konal jindy než jednotná zkouška.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každém 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jednou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uchazečů v 1. kole přijímacího 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jednotných, školních a talentových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Hodnocení 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ČJ a z M se na celkovém hodnocení uchazeče v přijímacím 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Uchazeči se do hodnocení přijímacího řízení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</a:t>
            </a:r>
            <a:r>
              <a:rPr lang="cs-CZ" dirty="0"/>
              <a:t> 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>
                <a:latin typeface="Calibri"/>
              </a:rPr>
              <a:t>v případě rovnosti bodů rozhodují doplňková kritéria</a:t>
            </a:r>
            <a:r>
              <a:rPr lang="cs-CZ" sz="2100" spc="-1" dirty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7453" y="1350134"/>
            <a:ext cx="8508733" cy="45177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oboru vzdělání, který má v jeho přihlášce nejvyšší prioritu a u nějž jej výsledky přijímacího řízení opravňují k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přijetí, </a:t>
            </a:r>
            <a:r>
              <a:rPr lang="cs-CZ" sz="2200" b="1" spc="-1" dirty="0">
                <a:latin typeface="Calibri"/>
              </a:rPr>
              <a:t>do ostatních oborů nebude přijat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>
                <a:latin typeface="Calibri"/>
              </a:rPr>
              <a:t>Cermat</a:t>
            </a:r>
            <a:r>
              <a:rPr lang="cs-CZ" sz="2200" b="1" spc="-1" dirty="0">
                <a:latin typeface="Calibri"/>
              </a:rPr>
              <a:t> zpřístupní výsledky JPZ školám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400" dirty="0"/>
              <a:t> </a:t>
            </a:r>
            <a:r>
              <a:rPr lang="cs-CZ" sz="2200" b="1" spc="-1" dirty="0">
                <a:latin typeface="Calibri"/>
              </a:rPr>
              <a:t>6. května, </a:t>
            </a:r>
            <a:r>
              <a:rPr lang="cs-CZ" sz="2200" spc="-1" dirty="0">
                <a:latin typeface="Calibri"/>
              </a:rPr>
              <a:t>ředitel školy zadá do 2 pracovních dnů do </a:t>
            </a:r>
            <a:r>
              <a:rPr lang="cs-CZ" sz="2200" spc="-1" dirty="0" err="1">
                <a:latin typeface="Calibri"/>
              </a:rPr>
              <a:t>DiPSy</a:t>
            </a:r>
            <a:r>
              <a:rPr lang="cs-CZ" sz="2200" spc="-1" dirty="0">
                <a:latin typeface="Calibri"/>
              </a:rPr>
              <a:t> pořadí uchazečů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C00000"/>
                </a:solidFill>
                <a:latin typeface="Calibri"/>
              </a:rPr>
              <a:t>Nejpozději 3 pracovní dny před zadáním pořadí uchazečů do </a:t>
            </a:r>
            <a:r>
              <a:rPr lang="cs-CZ" sz="2200" spc="-1" dirty="0" err="1">
                <a:solidFill>
                  <a:srgbClr val="C00000"/>
                </a:solidFill>
                <a:latin typeface="Calibri"/>
              </a:rPr>
              <a:t>DiPSy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může vzít uchazeč přihlášku nebo její část zpět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. Letos do 5. 5. </a:t>
            </a:r>
            <a:r>
              <a:rPr lang="cs-CZ" sz="2200" spc="-1">
                <a:solidFill>
                  <a:srgbClr val="C00000"/>
                </a:solidFill>
                <a:latin typeface="Calibri"/>
              </a:rPr>
              <a:t>2026.</a:t>
            </a:r>
            <a:endParaRPr lang="cs-CZ" sz="2200" spc="-1" dirty="0">
              <a:solidFill>
                <a:srgbClr val="C00000"/>
              </a:solidFill>
              <a:latin typeface="Calibri"/>
            </a:endParaRPr>
          </a:p>
          <a:p>
            <a:pPr marL="355600" lvl="1" indent="-355600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latin typeface="Calibri"/>
              </a:rPr>
              <a:t>Výsledky</a:t>
            </a:r>
            <a:r>
              <a:rPr lang="cs-CZ" sz="2200" spc="-1" dirty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>
                <a:latin typeface="Calibri"/>
              </a:rPr>
              <a:t>zveřejní všechny střední školy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200" b="1" spc="-1" dirty="0">
                <a:latin typeface="Calibri"/>
              </a:rPr>
              <a:t> 15.</a:t>
            </a:r>
            <a:r>
              <a:rPr lang="cs-CZ" dirty="0"/>
              <a:t> </a:t>
            </a:r>
            <a:r>
              <a:rPr lang="cs-CZ" sz="2200" b="1" spc="-1" dirty="0">
                <a:latin typeface="Calibri"/>
              </a:rPr>
              <a:t>května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>
                <a:latin typeface="Calibri"/>
              </a:rPr>
              <a:t>nevyhotovuje 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151106"/>
            <a:ext cx="8393230" cy="4717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Odvolání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 nelze podat prostřednictvím </a:t>
            </a:r>
            <a:r>
              <a:rPr lang="cs-CZ" sz="2200" b="1" spc="-1" dirty="0" err="1">
                <a:solidFill>
                  <a:srgbClr val="000000"/>
                </a:solidFill>
                <a:latin typeface="Calibri"/>
                <a:ea typeface="DejaVu Sans"/>
              </a:rPr>
              <a:t>DiPSy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školu, nemá smysl, aby se odvolával proti nepřijetí na méně prioritní školy, 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01716" y="1556237"/>
            <a:ext cx="8139847" cy="35610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nejpozději v den, kdy byla doručena přihláška do dalšího kola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nemá žádný předepsaný formulář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 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60179" y="1444848"/>
            <a:ext cx="8222921" cy="47485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18.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je od 19. do 24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. května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(letos do 25. 5.) 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Pokud je součástí přijímacího řízení talentová zkouška, stanoví ředitel jeden řádný termín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v období od 8. do 14. června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 Náhradní termín není.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může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 podat přihlášku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ve 2. kole.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Za zkoušku bude hodnocen 0 body.</a:t>
            </a:r>
            <a:endParaRPr lang="cs-CZ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64332" y="1373576"/>
            <a:ext cx="8214975" cy="37534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přijímací řízení ve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roce 2025/2026</a:t>
            </a:r>
            <a:endParaRPr lang="cs-CZ" sz="2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zrušení hybridní formy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elektronickou přihlášku lze podat pouze v případě zpětvzetí předchozí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nová právní úprava pro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uchazeče, kteří získali předchozí vzdělání ve škole mimo území ČR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maturitních oborů ve 2. kole se mohou hlásit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uchazeči,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kteří nekonali jednotnou přijímací zkoušku v 1. kole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budou za ni hodnoceni 0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72259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kole (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využije se elektronický systém DIPSY, počet přihlášek 2+3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Výsledky budou známy 23.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června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 Může být uvedeno i více oborů vzdělání v této škole, které se neuvádí dle priority.</a:t>
            </a: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08616" y="1203429"/>
            <a:ext cx="8326047" cy="45844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potvrdí do 3 dnů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od doručení rozhodnutí o přijetí svůj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Potvrdit svůj úmysl vzdělávat se může uchazeč jen do jednoho oboru. Potvrzení úmyslu vzdělávat se v novém oboru vzdělání je současně zpětvzetím úmyslu vzdělávat se v dříve potvrzeném oboru vzdělání.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3985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přijímací zkouška (cermat.cz)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do středního vzdělávání a vzdělávání v konzervatoři, MŠMT ČR (gov.cz)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v datech (vzdelavanivdatech.cz)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79836" y="1283085"/>
            <a:ext cx="8183967" cy="45074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přijímací řízení ve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roce 2026/2027</a:t>
            </a:r>
          </a:p>
          <a:p>
            <a:pPr marL="343080" indent="-343080"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 řízení do oborů vzdělání konzervatoře bude předsunuto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ředitel konzervatoře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vyhlásí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1. kolo přijímacího řízení v období od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15.  října do 31. října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podání přihlášky od 1. listopadu do 30. listopadu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alespoň dva termíny talentové zkoušky v období od 2. ledna do 17. ledna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alespoň jeden náhradní termín talentové zkoušky v období od 18. ledna do 31. ledna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rozhodnutí na začátku února</a:t>
            </a:r>
          </a:p>
          <a:p>
            <a:pPr marL="343080" indent="-343080">
              <a:spcBef>
                <a:spcPts val="12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ŠPZ budou zadávat posudky přímo do DIPSY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7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Uchazeči, kteří získali </a:t>
            </a:r>
            <a:br>
              <a:rPr lang="cs-CZ" sz="2200" b="1" spc="-1" dirty="0">
                <a:solidFill>
                  <a:srgbClr val="C00000"/>
                </a:solidFill>
              </a:rPr>
            </a:br>
            <a:r>
              <a:rPr lang="cs-CZ" sz="2200" b="1" spc="-1" dirty="0">
                <a:solidFill>
                  <a:srgbClr val="C00000"/>
                </a:solidFill>
              </a:rPr>
              <a:t>předchozí vzdělání ve škole mimo území ČR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366271" y="1243439"/>
            <a:ext cx="8411097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Přijímací zkoušku z českého jazyka a literatury při přijímacím řízení promine ředitel školy na žádost osobě, která 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se vzdělávala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1 školní rok ze 3 školních roků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bezprostředně předcházejících školnímu roku, 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zahraničí,</a:t>
            </a: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nebo se vzdělávala ve škole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2 školní roky ze 3 školních roků bezprostředně předcházejících školnímu roku,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ČR.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U ostatních písemných testů přijímací zkoušky, nebo když se uchazeč rozhodne zkoušku z českého jazyka konat, pak má uchazeč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automatický  nárok na navýšení času o 25 % a možnost použít překladový slovník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Školské poradenské zařízení může přiznat uzpůsobení nad tento rámec.</a:t>
            </a:r>
          </a:p>
        </p:txBody>
      </p:sp>
    </p:spTree>
    <p:extLst>
      <p:ext uri="{BB962C8B-B14F-4D97-AF65-F5344CB8AC3E}">
        <p14:creationId xmlns:p14="http://schemas.microsoft.com/office/powerpoint/2010/main" val="378046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000" b="1" spc="-1" dirty="0">
                <a:solidFill>
                  <a:srgbClr val="376092"/>
                </a:solidFill>
                <a:latin typeface="Arial"/>
              </a:rPr>
              <a:t>ve školním roce 2025/2026</a:t>
            </a:r>
            <a:endParaRPr lang="cs-CZ" sz="20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64476" y="1231140"/>
            <a:ext cx="8414688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střední školy </a:t>
            </a:r>
            <a:r>
              <a:rPr lang="pl-PL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období </a:t>
            </a:r>
            <a:r>
              <a:rPr lang="pl-PL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15. d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31. ledna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zveřejní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kritéria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přijímacího řízení (talentové i netalentové obory)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 pro podání přihlášky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1. kolo přijímacího řízení do oborů vzdělání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‒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1. února do 20.</a:t>
            </a:r>
            <a:r>
              <a:rPr lang="cs-CZ" sz="2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února</a:t>
            </a:r>
            <a:endParaRPr lang="cs-CZ" sz="21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přihlášek pro 1. kolo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způsoby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prostřednictvím DIPSY na základě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287616"/>
            <a:ext cx="8545851" cy="5179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prostřednictvím informačního systému DIPSY (www.dipsy.cz)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 přihlášení zákonného zástupce (plnoletého uchazeče) do systému prostřednictvím 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informačního systému.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přihlášku na papírovém tiskopisu do všech škol, do jejíchž oborů vzdělání 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165013" y="1157760"/>
            <a:ext cx="8458551" cy="4469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lékařský posudek o zdravotní způsobilosti ke vzdělávání 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má platnost 1 rok od data vydání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nepřikládá se u oborů vzdělání skupin 16 Ekologie a ochrana životního prostřední, 18 Informatické obory, 63 Ekonomika a administrativa, 79 Obecná příprava s výjimkou Gymnázia se sportovní přípravou 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vzdělávání, pokud daná střední škola takové kritérium používá (hodnotí-li škola slovně, převede na žádost uchazeče slovní hodnocení na známky)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doporučení školského poradenského zařízení pro úpravu podmínek přijímacího řízení </a:t>
            </a: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251640" y="1241687"/>
            <a:ext cx="8458551" cy="4561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žádost o prominutí zkoušky z ČJL (stačí označení v přihlášce) a doklad prokazující splnění podmínek pro prominutí (nejčastěji vysvědčení a jeho neúřední překlad do českého jazyka)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další doklady prokazující plnění kritérií přijímacího řízení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Přílohy přihlášky stačí podat jako prosté kopie, ředitel školy ale může účastníka řízení vyzvat k předložení originálu nebo úředně ověřené kopie.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Po uplynutí termínu pro podání přihlášky </a:t>
            </a:r>
            <a:r>
              <a:rPr lang="cs-CZ" sz="2100" b="1" spc="-1" dirty="0">
                <a:latin typeface="Calibri"/>
              </a:rPr>
              <a:t>nelze pořadí oborů vzdělání měnit.</a:t>
            </a:r>
          </a:p>
        </p:txBody>
      </p:sp>
    </p:spTree>
    <p:extLst>
      <p:ext uri="{BB962C8B-B14F-4D97-AF65-F5344CB8AC3E}">
        <p14:creationId xmlns:p14="http://schemas.microsoft.com/office/powerpoint/2010/main" val="1831181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5519</TotalTime>
  <Words>2138</Words>
  <Application>Microsoft Office PowerPoint</Application>
  <PresentationFormat>Předvádění na obrazovce (4:3)</PresentationFormat>
  <Paragraphs>155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</vt:lpstr>
      <vt:lpstr>DejaVu Sans</vt:lpstr>
      <vt:lpstr>Segoe UI</vt:lpstr>
      <vt:lpstr>Symbol</vt:lpstr>
      <vt:lpstr>Times New Roman</vt:lpstr>
      <vt:lpstr>Wingdings</vt:lpstr>
      <vt:lpstr>Motiv systému Office</vt:lpstr>
      <vt:lpstr>Přijímací řízení  ve školním roce 2025/2026</vt:lpstr>
      <vt:lpstr>Nejdůležitější změny</vt:lpstr>
      <vt:lpstr>Nejdůležitější změny</vt:lpstr>
      <vt:lpstr>Uchazeči, kteří získali  předchozí vzdělání ve škole mimo území ČR</vt:lpstr>
      <vt:lpstr>Přijímací řízení ve školním roce 2025/2026</vt:lpstr>
      <vt:lpstr>Podání přihlášky elektronicky</vt:lpstr>
      <vt:lpstr>Podání přihlášky na papírovém tiskopisu  </vt:lpstr>
      <vt:lpstr>Přijímací řízení ve školním roce 2025/2026</vt:lpstr>
      <vt:lpstr>Přijímací řízení ve školním roce 2025/2026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Odvolání</vt:lpstr>
      <vt:lpstr>Vzdání se práva na přijetí</vt:lpstr>
      <vt:lpstr>Druhé kolo přijímacího řízení </vt:lpstr>
      <vt:lpstr>Druhé kolo přijímacího řízení</vt:lpstr>
      <vt:lpstr>Třetí a další kola přijímacího řízení</vt:lpstr>
      <vt:lpstr>Třetí a další kola přijímacího řízení</vt:lpstr>
      <vt:lpstr>Weby k využití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Plihal Karel</cp:lastModifiedBy>
  <cp:revision>379</cp:revision>
  <cp:lastPrinted>2024-10-15T12:25:39Z</cp:lastPrinted>
  <dcterms:created xsi:type="dcterms:W3CDTF">2017-03-06T15:56:02Z</dcterms:created>
  <dcterms:modified xsi:type="dcterms:W3CDTF">2025-11-26T21:22:05Z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