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19" r:id="rId3"/>
    <p:sldId id="316" r:id="rId4"/>
    <p:sldId id="306" r:id="rId5"/>
    <p:sldId id="292" r:id="rId6"/>
    <p:sldId id="293" r:id="rId7"/>
    <p:sldId id="302" r:id="rId8"/>
    <p:sldId id="304" r:id="rId9"/>
    <p:sldId id="296" r:id="rId10"/>
    <p:sldId id="271" r:id="rId11"/>
    <p:sldId id="272" r:id="rId12"/>
    <p:sldId id="273" r:id="rId13"/>
    <p:sldId id="280" r:id="rId14"/>
    <p:sldId id="277" r:id="rId15"/>
    <p:sldId id="278" r:id="rId16"/>
    <p:sldId id="297" r:id="rId17"/>
    <p:sldId id="279" r:id="rId18"/>
    <p:sldId id="298" r:id="rId19"/>
    <p:sldId id="299" r:id="rId20"/>
    <p:sldId id="317" r:id="rId21"/>
    <p:sldId id="318" r:id="rId22"/>
    <p:sldId id="300" r:id="rId23"/>
    <p:sldId id="305" r:id="rId24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294A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4945" y="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E242B-A5D1-468D-94A1-A8179FB90144}" type="datetimeFigureOut">
              <a:rPr lang="cs-CZ" smtClean="0"/>
              <a:t>30.11.2024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02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4945" y="937102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D9AA9-E098-4F35-8666-B316AFDA23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686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333500" y="1190625"/>
            <a:ext cx="7827963" cy="587216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přesun snímku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16124" y="7438841"/>
            <a:ext cx="4128743" cy="704704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cs-CZ" sz="2000" b="0" strike="noStrike" spc="-1">
                <a:latin typeface="Arial"/>
              </a:rPr>
              <a:t>Klikněte pro úpravu formátu komentářů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&lt;záhlaví&gt;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2921259" y="0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4878209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2921259" y="14878209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fld id="{B5E5D435-35B0-42D6-85D3-06724B0CFF93}" type="slidenum">
              <a:rPr lang="cs-CZ" sz="1400" b="0" strike="noStrike" spc="-1">
                <a:latin typeface="Times New Roman"/>
              </a:rPr>
              <a:t>‹#›</a:t>
            </a:fld>
            <a:endParaRPr lang="cs-CZ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233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1900"/>
            <a:ext cx="4438650" cy="3330575"/>
          </a:xfrm>
          <a:prstGeom prst="rect">
            <a:avLst/>
          </a:prstGeom>
          <a:ln w="0">
            <a:noFill/>
          </a:ln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73664" y="4747949"/>
            <a:ext cx="5388084" cy="388367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 dirty="0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sldNum" idx="7"/>
          </p:nvPr>
        </p:nvSpPr>
        <p:spPr>
          <a:xfrm>
            <a:off x="3815382" y="9371452"/>
            <a:ext cx="2918310" cy="49409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93A7BC6-6455-44CD-BAB2-42FD856E361B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cs-CZ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44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342214-033D-450C-8D80-8C1B62A1DA0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F455507-5371-4C0A-959A-1B80EA0A90A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A0F5D81-4ACA-4903-AF4B-7606E60BD6A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2BC2B41-CB28-4DE8-80B1-D30162D85FB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E4AD63D-C455-46CB-820B-469FC7525FF9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087473B-7967-44B7-B122-2B01E89C66D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4FB0F8-886A-430D-AE2E-5EB47274DB5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C2CB026-E1BC-4C80-9A75-C65DF6FF2F1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8820FA-0AFD-453C-9F36-A029E010567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B6B749C-BABC-4C77-9B1F-E9CAC9A56DC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054B41A-992B-40E8-9B29-7A41D98823A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3D70D4F-E34B-45D9-90AE-2E4E3DEEA20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cs-CZ" sz="1400" b="0" strike="noStrike" spc="-1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58B159D-8AAC-4E23-B8F6-74967FFA8322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foabsolvent.cz/Temata/ClanekAbsolventi/5-3-14" TargetMode="External"/><Relationship Id="rId3" Type="http://schemas.openxmlformats.org/officeDocument/2006/relationships/hyperlink" Target="http://www.prihlaskynastredni.cz/" TargetMode="External"/><Relationship Id="rId7" Type="http://schemas.openxmlformats.org/officeDocument/2006/relationships/hyperlink" Target="https://data.cermat.cz/menu/data-a-analyticke-vystupy-jednotna-prijimaci-zkouska/agregovana-data-jpz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vzdelavanivdatech.cz/" TargetMode="External"/><Relationship Id="rId5" Type="http://schemas.openxmlformats.org/officeDocument/2006/relationships/hyperlink" Target="https://msmt.gov.cz/vzdelavani/stredni-vzdelavani/prijimani-na-stredni-skoly-a-konzervatore" TargetMode="External"/><Relationship Id="rId4" Type="http://schemas.openxmlformats.org/officeDocument/2006/relationships/hyperlink" Target="https://prijimacky.cermat.cz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/>
          <p:nvPr/>
        </p:nvPicPr>
        <p:blipFill>
          <a:blip r:embed="rId3"/>
          <a:stretch/>
        </p:blipFill>
        <p:spPr>
          <a:xfrm>
            <a:off x="0" y="-590760"/>
            <a:ext cx="9143280" cy="7007400"/>
          </a:xfrm>
          <a:prstGeom prst="rect">
            <a:avLst/>
          </a:prstGeom>
          <a:ln w="0">
            <a:noFill/>
          </a:ln>
        </p:spPr>
      </p:pic>
      <p:sp>
        <p:nvSpPr>
          <p:cNvPr id="48" name="Obdélník 9"/>
          <p:cNvSpPr/>
          <p:nvPr/>
        </p:nvSpPr>
        <p:spPr>
          <a:xfrm>
            <a:off x="-108360" y="5972040"/>
            <a:ext cx="9360360" cy="4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Obdélník 4"/>
          <p:cNvSpPr/>
          <p:nvPr/>
        </p:nvSpPr>
        <p:spPr>
          <a:xfrm>
            <a:off x="-108360" y="0"/>
            <a:ext cx="9360360" cy="97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Obdélník 5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1" name="Picture 3" descr="C:\Users\Martin\Desktop\Pk - nove logo\a.jpg"/>
          <p:cNvPicPr/>
          <p:nvPr/>
        </p:nvPicPr>
        <p:blipFill>
          <a:blip r:embed="rId4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52" name="Obdélník 8"/>
          <p:cNvSpPr/>
          <p:nvPr/>
        </p:nvSpPr>
        <p:spPr>
          <a:xfrm>
            <a:off x="-120960" y="-23400"/>
            <a:ext cx="9360360" cy="136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136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3000" b="1" strike="noStrike" spc="-1" dirty="0">
                <a:solidFill>
                  <a:schemeClr val="accent2"/>
                </a:solidFill>
                <a:latin typeface="Arial"/>
              </a:rPr>
              <a:t>Přijímací řízení </a:t>
            </a:r>
            <a:br>
              <a:rPr sz="3000" dirty="0"/>
            </a:br>
            <a:r>
              <a:rPr lang="cs-CZ" sz="3000" b="1" strike="noStrike" spc="-1" dirty="0">
                <a:solidFill>
                  <a:schemeClr val="accent2"/>
                </a:solidFill>
                <a:latin typeface="Arial"/>
              </a:rPr>
              <a:t>ve školním roce 2024/2025</a:t>
            </a:r>
            <a:endParaRPr lang="cs-CZ" sz="3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4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45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zkoušky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48" name="Obdélník 1"/>
          <p:cNvSpPr/>
          <p:nvPr/>
        </p:nvSpPr>
        <p:spPr>
          <a:xfrm>
            <a:off x="467460" y="1492225"/>
            <a:ext cx="8208360" cy="36969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 1. kole přijímacího řízení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oborů vzdělání s maturitní zkouškou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(ve všech formách vzdělávání, včetně nástavbového studia, ve středních školách všech zřizovatelů) se koná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jednotná přijímací zkouška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 českého jazyka a literatury a z matematiky.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Test z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českého jazyka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trvá </a:t>
            </a: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minut, test z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matematiky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trvá </a:t>
            </a: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minut.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Výjimkou jsou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pouze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obory vzdělání s talentovou zkouškou ze skupiny 82</a:t>
            </a:r>
            <a:r>
              <a:rPr lang="cs-CZ" sz="2200" b="0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Umění a užité umění a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 zkrácené studium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 získání středního vzdělání s maturitní zkouškou.</a:t>
            </a:r>
            <a:endParaRPr lang="cs-CZ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Obdélník 1"/>
          <p:cNvSpPr/>
          <p:nvPr/>
        </p:nvSpPr>
        <p:spPr>
          <a:xfrm>
            <a:off x="467640" y="1417680"/>
            <a:ext cx="8208360" cy="4515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Uchazeč, který se hlásí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alespoň do jednoho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oboru vzdělání s</a:t>
            </a:r>
            <a:r>
              <a:rPr lang="cs-CZ" dirty="0"/>
              <a:t> 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maturitní zkouškou,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může jednotné přijímací zkoušky konat dvakrát.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Místo konání zkoušky stanoví uchazeči </a:t>
            </a:r>
            <a:r>
              <a:rPr lang="cs-CZ" sz="2200" b="1" spc="-1" dirty="0" err="1">
                <a:solidFill>
                  <a:srgbClr val="C00000"/>
                </a:solidFill>
                <a:latin typeface="Calibri"/>
              </a:rPr>
              <a:t>Cermat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 </a:t>
            </a:r>
            <a:r>
              <a:rPr lang="cs-CZ" sz="2200" b="1" spc="-1" dirty="0">
                <a:latin typeface="Calibri"/>
              </a:rPr>
              <a:t>(a to i pro náhradní termín),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 </a:t>
            </a:r>
            <a:r>
              <a:rPr lang="cs-CZ" sz="2200" b="1" spc="-1" dirty="0">
                <a:latin typeface="Calibri"/>
              </a:rPr>
              <a:t>může být i dvakrát v téže škole.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Nikdy to není škola, kam se uchazeč nepřihlásil.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Uchazeč, který se pro vážné důvody k řádnému termínu přijímací zkoušky nedostaví a svoji neúčast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písemně nejpozději do 3</a:t>
            </a:r>
            <a:r>
              <a:rPr lang="cs-CZ" dirty="0"/>
              <a:t> 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pracovních dnů omluví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řediteli školy, ve které ji měl konat, koná zkoušku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 náhradním termínu.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Ředitel školy může stanovit i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školní přijímací zkoušku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.</a:t>
            </a:r>
            <a:endParaRPr lang="cs-CZ" sz="2200" b="1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  <p:sp>
        <p:nvSpPr>
          <p:cNvPr id="9" name="PlaceHolder 1"/>
          <p:cNvSpPr txBox="1">
            <a:spLocks/>
          </p:cNvSpPr>
          <p:nvPr/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zkoušky</a:t>
            </a:r>
            <a:endParaRPr lang="cs-CZ" sz="2200" spc="-1" dirty="0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Termíny konání přijímacích zkoušek</a:t>
            </a:r>
            <a:endParaRPr lang="cs-CZ" sz="2400" b="0" strike="noStrike" spc="-1" dirty="0">
              <a:solidFill>
                <a:srgbClr val="C00000"/>
              </a:solidFill>
              <a:latin typeface="Arial"/>
            </a:endParaRPr>
          </a:p>
        </p:txBody>
      </p:sp>
      <p:graphicFrame>
        <p:nvGraphicFramePr>
          <p:cNvPr id="161" name="Tabulka 3"/>
          <p:cNvGraphicFramePr/>
          <p:nvPr>
            <p:extLst>
              <p:ext uri="{D42A27DB-BD31-4B8C-83A1-F6EECF244321}">
                <p14:modId xmlns:p14="http://schemas.microsoft.com/office/powerpoint/2010/main" val="2870669556"/>
              </p:ext>
            </p:extLst>
          </p:nvPr>
        </p:nvGraphicFramePr>
        <p:xfrm>
          <a:off x="341100" y="2114962"/>
          <a:ext cx="8461080" cy="2216520"/>
        </p:xfrm>
        <a:graphic>
          <a:graphicData uri="http://schemas.openxmlformats.org/drawingml/2006/table">
            <a:tbl>
              <a:tblPr/>
              <a:tblGrid>
                <a:gridCol w="2835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5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400">
                <a:tc gridSpan="4"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Jednotné přijímací zkoušky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1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Studium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1. řádný termín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2. řádný termín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Náhradní termín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8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Čtyřleté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11. 4. 2025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14. 4. 2025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29. a 30. 4. 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7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Šestileté a osmileté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15. 4. 2025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16. 4. 2025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29. a 30. 4. 2025</a:t>
                      </a:r>
                      <a:endParaRPr lang="cs-CZ" sz="2200" b="0" strike="noStrike" spc="-1" dirty="0">
                        <a:latin typeface="+mn-lt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0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Talentová a školní přijímací zkouška</a:t>
            </a:r>
            <a:endParaRPr lang="cs-CZ" sz="22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04" name="Obdélník 1"/>
          <p:cNvSpPr/>
          <p:nvPr/>
        </p:nvSpPr>
        <p:spPr>
          <a:xfrm>
            <a:off x="431460" y="1378347"/>
            <a:ext cx="8280360" cy="44613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Ředitel školy stanoví alespoň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dva termíny </a:t>
            </a:r>
            <a:r>
              <a:rPr lang="cs-CZ" sz="220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konání talentové či školní přijímací zkoušky a alespoň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jeden náhradní termín</a:t>
            </a:r>
            <a:r>
              <a:rPr lang="cs-CZ" sz="220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Talentová a školní přijímací zkouška </a:t>
            </a:r>
            <a:r>
              <a:rPr lang="cs-CZ" sz="220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se koná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od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17. března do 23.</a:t>
            </a:r>
            <a:r>
              <a:rPr lang="cs-CZ" dirty="0"/>
              <a:t>  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dubna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tak, aby se alespoň 1 termín konal jindy než jednotná zkouška.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V případě, že dojde k překryvu termínů, je možné uchazeči přiznat náhradní termín, pokud se z původního řádně omluví.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Náhradní termín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talentové či školní přijímací zkoušky stanoví ředitel školy od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24. dubna do 5. května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tak, aby se konal jindy než jednotná zkouška.</a:t>
            </a: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Talentovou a školní přijímací zkoušku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může uchazeč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konat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v</a:t>
            </a:r>
            <a:r>
              <a:rPr lang="cs-CZ" dirty="0"/>
              <a:t> 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každém oboru vzdělání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pouze jednou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Hodnocení uchazečů v 1. kole přijímacího řízení</a:t>
            </a:r>
            <a:endParaRPr lang="cs-CZ" sz="22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86" name="Obdélník 1"/>
          <p:cNvSpPr/>
          <p:nvPr/>
        </p:nvSpPr>
        <p:spPr>
          <a:xfrm>
            <a:off x="313152" y="1255236"/>
            <a:ext cx="8516975" cy="45331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100" b="1" strike="noStrike" spc="-1" dirty="0">
                <a:solidFill>
                  <a:srgbClr val="294A8B"/>
                </a:solidFill>
                <a:latin typeface="Calibri"/>
                <a:ea typeface="DejaVu Sans"/>
              </a:rPr>
              <a:t>Uchazeči budou hodnoceni na základě:</a:t>
            </a:r>
            <a:endParaRPr lang="cs-CZ" sz="2100" b="0" strike="noStrike" spc="-1" dirty="0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výsledků jednotných, školních a talentových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přijímacích  zkoušek</a:t>
            </a:r>
            <a:endParaRPr lang="cs-CZ" sz="2100" b="0" strike="noStrike" spc="-1" dirty="0">
              <a:latin typeface="Arial"/>
            </a:endParaRPr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případně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dle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hodnocení na vysvědčeních z předchozího vzdělávání  </a:t>
            </a:r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případně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dle dalších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skutečností, které osvědčují vhodné schopnosti, vědomosti a zájmy uchazeče</a:t>
            </a:r>
          </a:p>
          <a:p>
            <a:pPr marL="355600" lvl="1" indent="-355600" algn="just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Hodnocení jednotných testů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z ČJ a z M se na celkovém hodnocení uchazeče v přijímacím řízení bude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podílet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minimálně 60 %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,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respektive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40 %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 oboru vzdělání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Gymnázium se sportovní přípravou.</a:t>
            </a:r>
            <a:endParaRPr lang="cs-CZ" sz="2100" spc="-1" dirty="0"/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Uchazeči se do hodnocení přijímacího řízení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započte lepší výsledek z</a:t>
            </a:r>
            <a:r>
              <a:rPr lang="cs-CZ" dirty="0"/>
              <a:t> 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každého testu. </a:t>
            </a: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latin typeface="Calibri"/>
              </a:rPr>
              <a:t>Ředitel školy stanoví pořadí uchazečů podle výsledků hodnocení přijímacího řízení, </a:t>
            </a:r>
            <a:r>
              <a:rPr lang="cs-CZ" sz="2100" b="1" spc="-1" dirty="0">
                <a:latin typeface="Calibri"/>
              </a:rPr>
              <a:t>v případě rovnosti bodů rozhodují doplňková kritéria</a:t>
            </a:r>
            <a:r>
              <a:rPr lang="cs-CZ" sz="2100" spc="-1" dirty="0">
                <a:latin typeface="Calibri"/>
              </a:rPr>
              <a:t>.</a:t>
            </a:r>
            <a:endParaRPr lang="cs-CZ" sz="210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8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-108360" y="86400"/>
            <a:ext cx="936036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Hodnocení uchazečů v 1. kole </a:t>
            </a:r>
            <a:r>
              <a:rPr lang="cs-CZ" sz="2400" b="1" spc="-1">
                <a:solidFill>
                  <a:srgbClr val="C00000"/>
                </a:solidFill>
              </a:rPr>
              <a:t>přijímacího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92" name="Obdélník 1"/>
          <p:cNvSpPr/>
          <p:nvPr/>
        </p:nvSpPr>
        <p:spPr>
          <a:xfrm>
            <a:off x="341640" y="1355760"/>
            <a:ext cx="8460360" cy="427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Doporučenou podmínkou pro přijetí uchazeče ke vzdělávání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ve středních školách zřizovaných Pardubickým krajem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je, aby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 součtu bodů z obou testů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dosáhl následující minimální hranice: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2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Čtyřleté studium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35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 se sportovní přípravou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35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 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ostatní obory vzdělání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 maturitní zkouškou 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25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2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Osmileté studium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30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-108360" y="86400"/>
            <a:ext cx="936036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Hodnocení uchazečů v 1. kole přijímacího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86" name="Obdélník 1"/>
          <p:cNvSpPr/>
          <p:nvPr/>
        </p:nvSpPr>
        <p:spPr>
          <a:xfrm>
            <a:off x="533344" y="1496144"/>
            <a:ext cx="8076951" cy="41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1" indent="-355600" algn="just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spc="-1" dirty="0">
                <a:latin typeface="Calibri"/>
              </a:rPr>
              <a:t>Uchazeč bude přijat do oboru vzdělání, který má v jeho přihlášce nejvyšší prioritu (je uveden na nejvyšším místě) a u nějž jej výsledky přijímacího řízení opravňují k přijetí,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do ostatních oborů nebude přijat</a:t>
            </a:r>
            <a:r>
              <a:rPr lang="cs-CZ" sz="2200" spc="-1" dirty="0">
                <a:latin typeface="Calibri"/>
              </a:rPr>
              <a:t>.</a:t>
            </a:r>
          </a:p>
          <a:p>
            <a:pPr marL="355600" lvl="1" indent="-355600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 err="1">
                <a:latin typeface="Calibri"/>
              </a:rPr>
              <a:t>Cermat</a:t>
            </a:r>
            <a:r>
              <a:rPr lang="cs-CZ" sz="2200" b="1" spc="-1" dirty="0">
                <a:latin typeface="Calibri"/>
              </a:rPr>
              <a:t> zpřístupní výsledky </a:t>
            </a:r>
            <a:r>
              <a:rPr lang="cs-CZ" sz="2200" spc="-1" dirty="0">
                <a:latin typeface="Calibri"/>
              </a:rPr>
              <a:t>jednotné zkoušky </a:t>
            </a:r>
            <a:r>
              <a:rPr lang="cs-CZ" sz="2200" b="1" spc="-1" dirty="0">
                <a:latin typeface="Calibri"/>
              </a:rPr>
              <a:t>školám 6. května</a:t>
            </a:r>
          </a:p>
          <a:p>
            <a:pPr marL="355600" lvl="1" indent="-355600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>
                <a:latin typeface="Calibri"/>
              </a:rPr>
              <a:t>Výsledky</a:t>
            </a:r>
            <a:r>
              <a:rPr lang="cs-CZ" sz="2200" spc="-1" dirty="0">
                <a:latin typeface="Calibri"/>
              </a:rPr>
              <a:t> přijímacího řízení formou seznamu s bodovým hodnocením každého kritéria </a:t>
            </a:r>
            <a:r>
              <a:rPr lang="cs-CZ" sz="2200" b="1" spc="-1" dirty="0">
                <a:latin typeface="Calibri"/>
              </a:rPr>
              <a:t>zveřejní všechny střední školy 15.</a:t>
            </a:r>
            <a:r>
              <a:rPr lang="cs-CZ" dirty="0"/>
              <a:t> </a:t>
            </a:r>
            <a:r>
              <a:rPr lang="cs-CZ" sz="2200" b="1" spc="-1" dirty="0">
                <a:latin typeface="Calibri"/>
              </a:rPr>
              <a:t>května</a:t>
            </a:r>
            <a:r>
              <a:rPr lang="cs-CZ" sz="2200" spc="-1" dirty="0">
                <a:latin typeface="Calibri"/>
              </a:rPr>
              <a:t>.</a:t>
            </a:r>
          </a:p>
          <a:p>
            <a:pPr marL="343080" indent="-34308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latin typeface="Calibri"/>
              </a:rPr>
              <a:t>Seznam se zveřejňuje na veřejně přístupném místě ve škole a</a:t>
            </a:r>
            <a:r>
              <a:rPr lang="cs-CZ" dirty="0"/>
              <a:t> </a:t>
            </a:r>
            <a:r>
              <a:rPr lang="cs-CZ" sz="2200" spc="-1" dirty="0">
                <a:latin typeface="Calibri"/>
              </a:rPr>
              <a:t>v</a:t>
            </a:r>
            <a:r>
              <a:rPr lang="cs-CZ" dirty="0"/>
              <a:t> </a:t>
            </a:r>
            <a:r>
              <a:rPr lang="cs-CZ" sz="2200" spc="-1" dirty="0">
                <a:latin typeface="Calibri"/>
              </a:rPr>
              <a:t>informačním systému pro přijímací zkoušky.</a:t>
            </a:r>
          </a:p>
          <a:p>
            <a:pPr marL="343080" indent="-34308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Rozhodnutí o přijetí ani o nepřijetí se </a:t>
            </a:r>
            <a:r>
              <a:rPr lang="cs-CZ" sz="2200" b="1" strike="noStrike" spc="-1" dirty="0">
                <a:latin typeface="Calibri"/>
              </a:rPr>
              <a:t>nevyhotovuje a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neodesílá</a:t>
            </a:r>
            <a:r>
              <a:rPr lang="cs-CZ" sz="2200" strike="noStrike" spc="-1" dirty="0">
                <a:latin typeface="Calibri"/>
              </a:rPr>
              <a:t>. </a:t>
            </a:r>
            <a:endParaRPr lang="cs-CZ" sz="220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5796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Vzdání se práva na přijetí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683280" y="1309434"/>
            <a:ext cx="7774200" cy="42381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Uchazeč se může vzdát práva na přijetí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podáním řediteli školy, kam byl přijat, doručeným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nejpozději 3 pracovní dny před termínem pro podání přihlášky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do dalšího kola do oboru, kam se bude hlásit.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Podání musí být učiněno písemně nebo elektronicky se zaručeným elektronickým podpisem.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Vzdáním se práva na přijetí v jednom oboru uchazeči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nevzniká právo na přijetí do jiných oborů v daném kole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000000"/>
                </a:solidFill>
                <a:latin typeface="Calibri"/>
              </a:rPr>
              <a:t>Ředitel školy může takto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uvolněné místo obsadit až v dalším kole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</a:rPr>
              <a:t> přijímacího řízení.</a:t>
            </a:r>
            <a:endParaRPr lang="cs-CZ" sz="2200" b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Odvolání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375025" y="1390916"/>
            <a:ext cx="8393230" cy="42381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Odvolání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lze podat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3 pracovních dnů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ode dne zveřejnění výsledků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Rozhodnutí o odvolání může být kladné jen v případě porušení legislativy, chybně ohodnocené jednotné, talentové či školní přijímací zkoušky či chybně vyhodnocených kritérií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Nemá smysl se odvolávat proti nepřijetí z důvodu možného uvolnění kapacity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</a:rPr>
              <a:t>.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</a:rPr>
              <a:t>Případnou volnou kapacitu může ředitel naplnit až v dalším kole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Pokud byl uchazeč přijat na </a:t>
            </a:r>
            <a:r>
              <a:rPr lang="cs-CZ" sz="2200" spc="-1" dirty="0" err="1">
                <a:solidFill>
                  <a:srgbClr val="000000"/>
                </a:solidFill>
                <a:latin typeface="Calibri"/>
              </a:rPr>
              <a:t>prioritnější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školu, nemá smysl, aby se odvolával proti nepřijetí na méně prioritní školy, protože takovému odvolání nemůže být vyhověno.</a:t>
            </a:r>
          </a:p>
        </p:txBody>
      </p:sp>
    </p:spTree>
    <p:extLst>
      <p:ext uri="{BB962C8B-B14F-4D97-AF65-F5344CB8AC3E}">
        <p14:creationId xmlns:p14="http://schemas.microsoft.com/office/powerpoint/2010/main" val="3619126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Druhé kolo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372439" y="1468156"/>
            <a:ext cx="8398402" cy="40560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Ředitel střední školy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vyhlásí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2. kolo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19. května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Termín pro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podání přihlášky </a:t>
            </a:r>
            <a:r>
              <a:rPr lang="cs-CZ" sz="2100" strike="noStrike" spc="-1" dirty="0">
                <a:latin typeface="Calibri"/>
                <a:ea typeface="DejaVu Sans"/>
              </a:rPr>
              <a:t>je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 do 26. května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Ve 2. kole přijímacího řízení do maturitního oboru se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vždy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zohlední výsledky jednotné přijímací zkoušky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z 1. kola.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Jednotná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přijímací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zkouška se ve 2. kole nekoná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Pokud je součástí přijímacího řízení talentová zkouška, stanoví ředitel jeden řádný termín </a:t>
            </a:r>
            <a:r>
              <a:rPr lang="pl-PL" sz="2100" dirty="0">
                <a:latin typeface="Calibri" panose="020F0502020204030204" pitchFamily="34" charset="0"/>
                <a:cs typeface="Calibri" panose="020F0502020204030204" pitchFamily="34" charset="0"/>
              </a:rPr>
              <a:t>v období od 9. do 12. června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. Náhradní termín není.</a:t>
            </a:r>
            <a:endParaRPr lang="cs-CZ" sz="21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Uchazeč, který v 1. kole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</a:rPr>
              <a:t>jednotnou zkoušku nekonal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</a:rPr>
              <a:t>nemůže podat přihlášku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</a:rPr>
              <a:t>do maturitního oboru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ve 2. kole.</a:t>
            </a: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908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Weby k využití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589197" y="1255275"/>
            <a:ext cx="8100000" cy="50137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Informace k přijímacímu řízení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www.prihlaskynastredni.cz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Jednotná přijímací zkouška (cermat.cz)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Přijímání do středního vzdělávání a vzdělávání v konzervatoři, MŠMT ČR (gov.cz)</a:t>
            </a:r>
            <a:endParaRPr lang="cs-CZ" sz="2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Statistická data k přijímacímu řízení </a:t>
            </a:r>
          </a:p>
          <a:p>
            <a:pPr marL="800100" lvl="1" indent="-342900" algn="just">
              <a:lnSpc>
                <a:spcPct val="110000"/>
              </a:lnSpc>
              <a:spcBef>
                <a:spcPts val="601"/>
              </a:spcBef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Vzdělávání v datech (vzdelavanivdatech.cz)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601"/>
              </a:spcBef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Agregovaná data JPZ | Data a analýzy (cermat.cz)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lvl="1" indent="-35560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Nejžádanější středoškolské obory a školy</a:t>
            </a:r>
          </a:p>
          <a:p>
            <a:pPr marL="812800" lvl="2" indent="-355600" algn="just">
              <a:lnSpc>
                <a:spcPct val="110000"/>
              </a:lnSpc>
              <a:spcBef>
                <a:spcPts val="601"/>
              </a:spcBef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Nejžádanější středoškolské obory a školy | Infoabsolvent.cz</a:t>
            </a:r>
            <a:endParaRPr lang="cs-CZ" sz="2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10000"/>
              </a:lnSpc>
              <a:spcBef>
                <a:spcPts val="601"/>
              </a:spcBef>
            </a:pP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18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Druhé kolo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529119" y="1747005"/>
            <a:ext cx="8085041" cy="2894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Do 2. kola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může podat přihlášku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uchazeč, který:</a:t>
            </a:r>
          </a:p>
          <a:p>
            <a:pPr marL="800280" lvl="1" indent="-343080" algn="just">
              <a:spcBef>
                <a:spcPts val="9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nebyl přijat nikam v 1. kole, nebo</a:t>
            </a:r>
          </a:p>
          <a:p>
            <a:pPr marL="800280" lvl="1" indent="-343080" algn="just">
              <a:spcBef>
                <a:spcPts val="9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se vzdal práva na přijetí po 1. kole.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Ve 2. kole se postupuje obdobně jako v 1. kole (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využije se elektronický systém, počet přihlášek 2+3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).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Výsledky budou známy 24.</a:t>
            </a:r>
            <a:r>
              <a:rPr lang="cs-CZ" sz="2100" b="1" dirty="0">
                <a:solidFill>
                  <a:srgbClr val="C00000"/>
                </a:solidFill>
              </a:rPr>
              <a:t> 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června.</a:t>
            </a: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7745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Třetí a další kola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492273" y="1354890"/>
            <a:ext cx="8160840" cy="37688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  <a:ea typeface="DejaVu Sans"/>
              </a:rPr>
              <a:t>Termíny dalších škol nejsou stanoveny centrálně, určí je ředitel střední školy.</a:t>
            </a:r>
          </a:p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  <a:ea typeface="DejaVu Sans"/>
              </a:rPr>
              <a:t>Počet přihlášek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  <a:ea typeface="DejaVu Sans"/>
              </a:rPr>
              <a:t>není omezen</a:t>
            </a:r>
            <a:r>
              <a:rPr lang="cs-CZ" sz="2100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cs-CZ" sz="21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Do dalších kol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může podat přihlášku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uchazeč, který:</a:t>
            </a:r>
          </a:p>
          <a:p>
            <a:pPr marL="800280" lvl="1" indent="-34308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nebyl přijat nikam v předchozích kolech, nebo</a:t>
            </a:r>
          </a:p>
          <a:p>
            <a:pPr marL="800280" lvl="1" indent="-34308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se vzdal práva na přijetí po předchozích kolech.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Elektronický systém se nepoužije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přihláška se podává na tiskopise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Na tiskopise se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uvede vždy jen jedna škola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 Může být uvedeno i více oborů vzdělání v této škole, které se neuvádí dle priority.</a:t>
            </a:r>
          </a:p>
        </p:txBody>
      </p:sp>
    </p:spTree>
    <p:extLst>
      <p:ext uri="{BB962C8B-B14F-4D97-AF65-F5344CB8AC3E}">
        <p14:creationId xmlns:p14="http://schemas.microsoft.com/office/powerpoint/2010/main" val="4088857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Třetí a další kola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510471" y="1472240"/>
            <a:ext cx="8200392" cy="42612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Ve 3. a dalších kolech přijímacího řízení do maturitního oboru ředitel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může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zohlednit výsledky jednotné přijímací zkoušky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z 1. kola. Zároveň určí náhradní způsob hodnocení, v případě že uchazeč zkoušku nekonal.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Ředitel školy vyhotoví a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doručí rozhodnutí v písemné formě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Přijatý uchazeč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potvrdí do 7 dnů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od oznámení rozhodnutí o přijetí svůj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úmysl vzdělávat se v daném oboru vzdělání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(volná forma, písemně nebo elektronicky se zaručeným elektronickým podpisem). 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Potvrdit svůj úmysl vzdělávat se může uchazeč jen do jednoho oboru.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Uplynutím lhůty pro potvrzení úmyslu vzdělávat se zaniká právo na přijetí do daného oboru vzdělání. </a:t>
            </a:r>
          </a:p>
        </p:txBody>
      </p:sp>
    </p:spTree>
    <p:extLst>
      <p:ext uri="{BB962C8B-B14F-4D97-AF65-F5344CB8AC3E}">
        <p14:creationId xmlns:p14="http://schemas.microsoft.com/office/powerpoint/2010/main" val="4171313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-108360" y="96480"/>
            <a:ext cx="936036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200" b="1" spc="-1" dirty="0">
                <a:solidFill>
                  <a:srgbClr val="C00000"/>
                </a:solidFill>
              </a:rPr>
              <a:t>Žáci z Ukrajiny s dočasnou ochranou a osoby, které získaly </a:t>
            </a:r>
            <a:br>
              <a:rPr lang="cs-CZ" sz="2200" b="1" spc="-1" dirty="0">
                <a:solidFill>
                  <a:srgbClr val="C00000"/>
                </a:solidFill>
              </a:rPr>
            </a:br>
            <a:r>
              <a:rPr lang="cs-CZ" sz="2200" b="1" spc="-1" dirty="0">
                <a:solidFill>
                  <a:srgbClr val="C00000"/>
                </a:solidFill>
              </a:rPr>
              <a:t>předchozí vzdělání ve škole mimo území České republiky</a:t>
            </a:r>
          </a:p>
        </p:txBody>
      </p:sp>
      <p:sp>
        <p:nvSpPr>
          <p:cNvPr id="198" name="Obdélník 1"/>
          <p:cNvSpPr/>
          <p:nvPr/>
        </p:nvSpPr>
        <p:spPr>
          <a:xfrm>
            <a:off x="400899" y="1361658"/>
            <a:ext cx="8294527" cy="40971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MŠMT vydá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opatření obecné povahy se stejnými úlevami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 žáky z</a:t>
            </a:r>
            <a:r>
              <a:rPr lang="cs-CZ" dirty="0"/>
              <a:t> 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Ukrajiny s dočasnou ochranou </a:t>
            </a:r>
            <a:r>
              <a:rPr lang="cs-CZ" sz="2200" b="0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PRAVDĚPODOBNĚ STEJNÉ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jako v</a:t>
            </a:r>
            <a:r>
              <a:rPr lang="cs-CZ" dirty="0"/>
              <a:t> 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loňském roce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(prominutí přijímací zkoušky z ČJ na žádost, konání přijímací zkoušky z M v</a:t>
            </a:r>
            <a:r>
              <a:rPr lang="cs-CZ" dirty="0"/>
              <a:t> 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ukrajinském jazyce, čestné prohlášení o</a:t>
            </a:r>
            <a:r>
              <a:rPr lang="cs-CZ" dirty="0"/>
              <a:t> 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známkách z předchozího vzdělávání).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Termín pohovoru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k ověření znalosti českého jazyka,  která je nezbytná pro vzdělávání v daném oboru vzdělání, 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stanoví ředitel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střední školy. 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Uchazeč koná pohovor do každého oboru vzdělání s maturitní zkouškou, do kterého se přihlásil, a koná jej do každého oboru pouze jednou (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nemá dvě možnosti jako u přijímacích zkoušek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6775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Přijímací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521820" y="1586252"/>
            <a:ext cx="8100000" cy="399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Ředitel střední školy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do 31. ledna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zveřejní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kritéria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 přijímacího řízení</a:t>
            </a:r>
            <a:endParaRPr lang="cs-CZ" sz="2200" spc="-1" dirty="0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294A8B"/>
                </a:solidFill>
                <a:latin typeface="Calibri"/>
              </a:rPr>
              <a:t>Uchazeči budou hodnoceni na základě:</a:t>
            </a:r>
            <a:endParaRPr lang="cs-CZ" sz="2200" spc="-1" dirty="0"/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výsledků jednotných, školních a talentových přijímacích  zkoušek (konají-li se do zvoleného oboru vzdělání)</a:t>
            </a:r>
            <a:endParaRPr lang="cs-CZ" sz="2200" spc="-1" dirty="0"/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případně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dle hodnocení na vysvědčeních z předchozího vzdělávání  </a:t>
            </a:r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případně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dle dalších skutečností, které osvědčují vhodné schopnosti, vědomosti a zájmy uchazeče </a:t>
            </a: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9933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Přijímací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438707" y="1049933"/>
            <a:ext cx="8266225" cy="47383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Počet přihlášek pro 1. kolo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přijímacího řízení nejvýše: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2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do oborů vzdělání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s talentovou zkouškou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a zároveň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3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do oborů vzdělání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bez talentové zkoušky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Všechny přihlášky se evidují v informačním systému o přijímacím řízení DIPSY na www.dipsy.cz. </a:t>
            </a:r>
            <a:endParaRPr lang="cs-CZ" sz="2100" b="1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Tři způsoby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podání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přihlášky:</a:t>
            </a:r>
          </a:p>
          <a:p>
            <a:pPr marL="812800" lvl="2" indent="-35560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elektronicky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prostřednictvím DIPSY na základě prokázání totožnosti s využitím prostředku pro elektronickou identifikaci (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eObčanka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, bankovní identita, datová schránka apod.)</a:t>
            </a:r>
          </a:p>
          <a:p>
            <a:pPr marL="812800" lvl="2" indent="-35560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hybridně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v podobě výpisu získaného z DIPSY bez prokázání totožnosti s využitím prostředku pro elektronickou identifikaci </a:t>
            </a:r>
          </a:p>
          <a:p>
            <a:pPr marL="812800" lvl="2" indent="-35560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na papírovém tiskopisu</a:t>
            </a:r>
            <a:endParaRPr lang="cs-CZ" sz="2100" b="1" strike="noStrike" spc="-1" dirty="0">
              <a:solidFill>
                <a:srgbClr val="C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219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521820" y="1324526"/>
            <a:ext cx="8009859" cy="47259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Součásti přihlášky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: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čestné prohlášení, že nezletilý uchazeč souhlasí s jejím podáním a obsahem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kopie dokladů stanovených legislativou a ředitelem střední školy (lékařský posudek o zdravotní způsobilosti, doporučení  ŠPZ, hodnocení na vysvědčeních z předchozího vzdělávání, diplomy…)</a:t>
            </a:r>
          </a:p>
          <a:p>
            <a:pPr marL="355600" lvl="1" indent="-35560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Překlad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dokumentu vyhotoveném v cizím jazyce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nemusí být úředně ověřený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55600" lvl="1" indent="-35560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V případě pochybností může ředitel SŠ požadovat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předložení originálu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dokumentů přiložených k přihlášce i úředního překladu.</a:t>
            </a: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722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442158" y="1672414"/>
            <a:ext cx="8086069" cy="31455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Uchazeč na přihlášce závazně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seřadí pořadí škol a oborů vzdělání podle své priority. </a:t>
            </a: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Uvedené pořadí musí být ve všech podaných přihláškách shodné.</a:t>
            </a: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latin typeface="Calibri"/>
              </a:rPr>
              <a:t>Po uplynutí termínu pro podání přihlášky </a:t>
            </a:r>
            <a:r>
              <a:rPr lang="cs-CZ" sz="2200" b="1" spc="-1" dirty="0">
                <a:latin typeface="Calibri"/>
              </a:rPr>
              <a:t>nelze pořadí oborů vzdělání měnit.</a:t>
            </a: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Termín pro podání přihlášky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pro 1. kolo přijímacího řízení do oborů vzdělání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s talentovou zkouškou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i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bez talentové zkoušky </a:t>
            </a:r>
            <a:r>
              <a:rPr lang="cs-CZ" sz="22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od 1. února do 20.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února</a:t>
            </a: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087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Podání přihlášky </a:t>
            </a:r>
            <a:r>
              <a:rPr lang="cs-CZ" sz="2400" b="1" spc="-1" dirty="0">
                <a:solidFill>
                  <a:srgbClr val="376092"/>
                </a:solidFill>
                <a:latin typeface="Arial"/>
              </a:rPr>
              <a:t>elektronicky</a:t>
            </a:r>
          </a:p>
        </p:txBody>
      </p:sp>
      <p:sp>
        <p:nvSpPr>
          <p:cNvPr id="8" name="Obdélník 1"/>
          <p:cNvSpPr/>
          <p:nvPr/>
        </p:nvSpPr>
        <p:spPr>
          <a:xfrm>
            <a:off x="251640" y="1337630"/>
            <a:ext cx="8230448" cy="48414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2" indent="-355600" algn="just">
              <a:spcBef>
                <a:spcPts val="85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Podání přihlášky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prostřednictvím informačního systému DIPSY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 přihlášení zákonného zástupce (plnoletého uchazeče) do systému prostřednictvím e-identity systém zobrazí jeho děti.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Při volbě školy systém zobrazí všechny povinné přílohy stanovené ředitelem střední školy.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Zákonný zástupce vyplní jeden formulář přihlášky v systému, přiřadí prioritu vybraným školám a oborům vzdělání a vloží do systému dokumenty pro všechny zvolené obory vzdělání.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Zákonný zástupce obdrží e-mailem potvrzení o podání přihlášky.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Ředitel SŠ činí všechny úkony v přijímacím řízení vůči zákonnému zástupci prostřednictvím informačního systému. </a:t>
            </a: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8886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Podání přihlášky </a:t>
            </a:r>
            <a:r>
              <a:rPr lang="cs-CZ" sz="2400" b="1" spc="-1" dirty="0">
                <a:solidFill>
                  <a:srgbClr val="376092"/>
                </a:solidFill>
                <a:latin typeface="Arial"/>
              </a:rPr>
              <a:t>hybridně</a:t>
            </a:r>
            <a:endParaRPr lang="cs-CZ" sz="2200" b="0" strike="noStrike" spc="-1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403413" y="1543406"/>
            <a:ext cx="8336814" cy="38226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1" indent="-355600" algn="just">
              <a:spcBef>
                <a:spcPts val="85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Podání přihlášky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výpisem z informačního systému DIPSY</a:t>
            </a:r>
          </a:p>
          <a:p>
            <a:pPr marL="722313" indent="-366713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Zákonný zástupce vyplní jeden formulář přihlášky přiřadí prioritu vybraným školám a oborům vzdělání a vloží do systému dokumenty pro všechny zvolené obory vzdělání.</a:t>
            </a:r>
          </a:p>
          <a:p>
            <a:pPr marL="722313" indent="-366713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Zákonný zástupce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vytiskne výpis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z informačního systému a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doručí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jej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podepsaný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do všech škol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, do jejichž oborů vzdělání se uchazeč hlásí.</a:t>
            </a:r>
          </a:p>
          <a:p>
            <a:pPr marL="722313" indent="-366713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Pokud se uchazeč hlásí do více oborů vzdělání (zaměření ŠVP) na téže škole, stačí když odevzdá řediteli této školy přihlášku pouze jednu. </a:t>
            </a: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0371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Podání přihlášky </a:t>
            </a:r>
            <a:r>
              <a:rPr lang="cs-CZ" sz="2400" b="1" spc="-1" dirty="0">
                <a:solidFill>
                  <a:srgbClr val="376092"/>
                </a:solidFill>
              </a:rPr>
              <a:t>na papírovém tiskopisu</a:t>
            </a:r>
            <a:r>
              <a:rPr lang="cs-CZ" sz="2200" b="1" strike="noStrike" spc="-1" dirty="0">
                <a:solidFill>
                  <a:srgbClr val="376092"/>
                </a:solidFill>
                <a:latin typeface="Arial"/>
              </a:rPr>
              <a:t>  </a:t>
            </a:r>
            <a:endParaRPr lang="cs-CZ" sz="2200" b="0" strike="noStrike" spc="-1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384163" y="1495464"/>
            <a:ext cx="8163072" cy="40488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2" indent="-355600" algn="just">
              <a:spcBef>
                <a:spcPts val="85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Podání přihlášky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na tiskopisu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Zákonný zástupce podá přihlášku na papírovém tiskopisu do všech škol, do jejíchž oborů vzdělání se uchazeč hlásí.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Na všech přihláškách na tiskopisu musí být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pořadí oborů vzdělání shodné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.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Pokud se uchazeč hlásí do více oborů vzdělání (zaměření ŠVP) na téže škole, stačí když odevzdá řediteli této školy přihlášku pouze jednu. </a:t>
            </a:r>
          </a:p>
          <a:p>
            <a:pPr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07120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4408</TotalTime>
  <Words>1971</Words>
  <Application>Microsoft Office PowerPoint</Application>
  <PresentationFormat>Předvádění na obrazovce (4:3)</PresentationFormat>
  <Paragraphs>146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Arial</vt:lpstr>
      <vt:lpstr>Calibri</vt:lpstr>
      <vt:lpstr>DejaVu Sans</vt:lpstr>
      <vt:lpstr>Symbol</vt:lpstr>
      <vt:lpstr>Times New Roman</vt:lpstr>
      <vt:lpstr>Wingdings</vt:lpstr>
      <vt:lpstr>Motiv systému Office</vt:lpstr>
      <vt:lpstr>Přijímací řízení  ve školním roce 2024/2025</vt:lpstr>
      <vt:lpstr>Weby k využití</vt:lpstr>
      <vt:lpstr>Přijímací řízení</vt:lpstr>
      <vt:lpstr>Přijímací řízení</vt:lpstr>
      <vt:lpstr>Přijímací řízení</vt:lpstr>
      <vt:lpstr>Přijímací řízení</vt:lpstr>
      <vt:lpstr>Podání přihlášky elektronicky</vt:lpstr>
      <vt:lpstr>Podání přihlášky hybridně</vt:lpstr>
      <vt:lpstr>Podání přihlášky na papírovém tiskopisu  </vt:lpstr>
      <vt:lpstr>Přijímací zkoušky</vt:lpstr>
      <vt:lpstr>Prezentace aplikace PowerPoint</vt:lpstr>
      <vt:lpstr>Termíny konání přijímacích zkoušek</vt:lpstr>
      <vt:lpstr>Talentová a školní přijímací zkouška</vt:lpstr>
      <vt:lpstr>Hodnocení uchazečů v 1. kole přijímacího řízení</vt:lpstr>
      <vt:lpstr>Hodnocení uchazečů v 1. kole přijímacího řízení</vt:lpstr>
      <vt:lpstr>Hodnocení uchazečů v 1. kole přijímacího řízení</vt:lpstr>
      <vt:lpstr>Vzdání se práva na přijetí</vt:lpstr>
      <vt:lpstr>Odvolání</vt:lpstr>
      <vt:lpstr>Druhé kolo přijímacího řízení</vt:lpstr>
      <vt:lpstr>Druhé kolo přijímacího řízení</vt:lpstr>
      <vt:lpstr>Třetí a další kola přijímacího řízení</vt:lpstr>
      <vt:lpstr>Třetí a další kola přijímacího řízení</vt:lpstr>
      <vt:lpstr>Žáci z Ukrajiny s dočasnou ochranou a osoby, které získaly  předchozí vzdělání ve škole mimo území České republiky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Martin Brhel</dc:creator>
  <dc:description/>
  <cp:lastModifiedBy>Plihal Karel</cp:lastModifiedBy>
  <cp:revision>302</cp:revision>
  <cp:lastPrinted>2024-10-15T12:25:39Z</cp:lastPrinted>
  <dcterms:created xsi:type="dcterms:W3CDTF">2017-03-06T15:56:02Z</dcterms:created>
  <dcterms:modified xsi:type="dcterms:W3CDTF">2024-11-30T18:03:11Z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Předvádění na obrazovce (4:3)</vt:lpwstr>
  </property>
  <property fmtid="{D5CDD505-2E9C-101B-9397-08002B2CF9AE}" pid="4" name="Slides">
    <vt:i4>31</vt:i4>
  </property>
</Properties>
</file>