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304" r:id="rId4"/>
    <p:sldId id="305" r:id="rId5"/>
    <p:sldId id="263" r:id="rId6"/>
    <p:sldId id="306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08520" y="11561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Prospěchová </a:t>
            </a:r>
            <a:r>
              <a:rPr lang="cs-CZ" altLang="cs-CZ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stipendia </a:t>
            </a:r>
            <a:endParaRPr lang="cs-CZ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14546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a podmínky pro přiznání stipendia</a:t>
            </a:r>
            <a:b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poskytovaného Pardubickým krajem </a:t>
            </a:r>
            <a:r>
              <a:rPr lang="cs-CZ" altLang="cs-CZ" sz="2400" b="1" dirty="0">
                <a:solidFill>
                  <a:srgbClr val="154797"/>
                </a:solidFill>
              </a:rPr>
              <a:t/>
            </a:r>
            <a:br>
              <a:rPr lang="cs-CZ" altLang="cs-CZ" sz="2400" b="1" dirty="0">
                <a:solidFill>
                  <a:srgbClr val="154797"/>
                </a:solidFill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(hodnocené období – pololetí)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CF13B7C8-3B8C-4D89-8511-BB85DA80102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03580"/>
            <a:ext cx="8229600" cy="3640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hodnocení z odborného výcviku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stupněm  1 – výborný nebo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9489A"/>
              </a:buClr>
              <a:buNone/>
            </a:pPr>
            <a:r>
              <a:rPr lang="cs-CZ" altLang="cs-CZ" sz="2200" dirty="0"/>
              <a:t>     2 – chvalitebný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celkové hodnocení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na vysvědčení vyjádřeno stupněm prospěl(a)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9489A"/>
              </a:buClr>
              <a:buNone/>
            </a:pPr>
            <a:r>
              <a:rPr lang="cs-CZ" altLang="cs-CZ" sz="2200" dirty="0"/>
              <a:t>     s vyznamenáním nebo prospěl(a)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200" dirty="0"/>
              <a:t>hodnocení </a:t>
            </a:r>
            <a:r>
              <a:rPr lang="cs-CZ" altLang="cs-CZ" sz="2200" b="1" dirty="0">
                <a:solidFill>
                  <a:srgbClr val="C00000"/>
                </a:solidFill>
              </a:rPr>
              <a:t>chování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stupněm 1 – velmi dobré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bez výchovných opatření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uložených ředitelem školy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omluvená nepřítomnost</a:t>
            </a:r>
            <a:r>
              <a:rPr lang="cs-CZ" altLang="cs-CZ" sz="2200" b="1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ve vyučování</a:t>
            </a:r>
          </a:p>
        </p:txBody>
      </p:sp>
    </p:spTree>
    <p:extLst>
      <p:ext uri="{BB962C8B-B14F-4D97-AF65-F5344CB8AC3E}">
        <p14:creationId xmlns:p14="http://schemas.microsoft.com/office/powerpoint/2010/main" val="123601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790609" y="10295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Měsíční výše přiznaného stipendia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BDD4000F-768A-4C50-BFC0-8E1913E1F3A4}"/>
              </a:ext>
            </a:extLst>
          </p:cNvPr>
          <p:cNvSpPr txBox="1">
            <a:spLocks noChangeArrowheads="1"/>
          </p:cNvSpPr>
          <p:nvPr/>
        </p:nvSpPr>
        <p:spPr>
          <a:xfrm>
            <a:off x="334295" y="1241496"/>
            <a:ext cx="8507412" cy="122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200" dirty="0"/>
              <a:t>podle ročníku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200" dirty="0"/>
              <a:t>podle dosaženého stupně prospěchu z odborného výcviku        </a:t>
            </a: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xmlns="" id="{518E966B-EE27-4149-9D73-74F5E591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36" y="2134987"/>
            <a:ext cx="7508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Výše měsíčního stipendia v oborech vzdělání 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Zedník</a:t>
            </a:r>
            <a:r>
              <a:rPr lang="cs-CZ" altLang="cs-CZ" sz="2000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altLang="cs-CZ" sz="2000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Zednické práce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xmlns="" id="{D0ACF3CA-A259-4810-997D-0D1D3DFB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63870"/>
              </p:ext>
            </p:extLst>
          </p:nvPr>
        </p:nvGraphicFramePr>
        <p:xfrm>
          <a:off x="457200" y="2581689"/>
          <a:ext cx="8229600" cy="12793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6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6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3295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Hodnocení žáka </a:t>
                      </a: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z odborného výcviku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1.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2.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3. a 4.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– výborný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700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– chvalitebný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23F1FDD2-E03A-490C-B4F3-1A7A3C96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86" y="3985554"/>
            <a:ext cx="76710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Výše měsíčního stipendia v ostatních podporovaných oborech vzdělání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xmlns="" id="{9DD47BBD-E2CE-457C-8D99-3BF55A702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24253"/>
              </p:ext>
            </p:extLst>
          </p:nvPr>
        </p:nvGraphicFramePr>
        <p:xfrm>
          <a:off x="432058" y="4436934"/>
          <a:ext cx="8229600" cy="14327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6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6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6670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Hodnocení žáka </a:t>
                      </a: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z odborného výcviku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1.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2.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3. a 4.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– výborný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– chvalitebný</a:t>
                      </a:r>
                      <a:endParaRPr lang="cs-CZ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4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obory vzdělání</a:t>
            </a:r>
            <a: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(denní forma vzdělávání) 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EA3B9142-2D71-4A08-A10C-9B487E67156D}"/>
              </a:ext>
            </a:extLst>
          </p:cNvPr>
          <p:cNvSpPr txBox="1">
            <a:spLocks noChangeArrowheads="1"/>
          </p:cNvSpPr>
          <p:nvPr/>
        </p:nvSpPr>
        <p:spPr>
          <a:xfrm>
            <a:off x="675315" y="1579081"/>
            <a:ext cx="3195638" cy="389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23-52-H/01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Nástrojař</a:t>
            </a:r>
            <a:r>
              <a:rPr lang="cs-CZ" altLang="cs-CZ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23-56-H/01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Obráběč kovů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23-61-H/01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Autolakýrník</a:t>
            </a:r>
            <a:r>
              <a:rPr lang="cs-CZ" altLang="cs-CZ" sz="2000" dirty="0">
                <a:latin typeface="+mj-lt"/>
                <a:cs typeface="Arial" panose="020B0604020202020204" pitchFamily="34" charset="0"/>
              </a:rPr>
              <a:t> </a:t>
            </a:r>
            <a:endParaRPr lang="cs-CZ" altLang="cs-CZ" sz="2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28-52-H/01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Chemik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34-57-H/01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 Knihař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36-65-H/01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Vodař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36-64-H/01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 Tesař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36-56-H/01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Kominík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cs-CZ" altLang="cs-CZ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Obdélník 1">
            <a:extLst>
              <a:ext uri="{FF2B5EF4-FFF2-40B4-BE49-F238E27FC236}">
                <a16:creationId xmlns:a16="http://schemas.microsoft.com/office/drawing/2014/main" xmlns="" id="{CE3CD0AD-FC64-4EF2-AA6B-1F0616DB8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1579081"/>
            <a:ext cx="49244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23-51-H/01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Strojní mechanik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29-51-H/01 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Výrobce potravin </a:t>
            </a:r>
            <a:endParaRPr lang="cs-CZ" altLang="cs-CZ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29-56-H/01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Řezník – uzenář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36-58-H/01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Montér vodovodů a kanalizací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36-67-H/01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Zedník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41-51-H/01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Zemědělec – farmář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41-55-H/01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Opravář zemědělských strojů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23-44-L/01 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Mechanik strojů a  zařízení</a:t>
            </a:r>
          </a:p>
          <a:p>
            <a:pPr>
              <a:spcBef>
                <a:spcPts val="1200"/>
              </a:spcBef>
              <a:buFontTx/>
              <a:buNone/>
            </a:pPr>
            <a:endParaRPr lang="cs-CZ" altLang="cs-CZ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67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08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75315" y="8609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obory vzdělání </a:t>
            </a:r>
            <a:b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žáky se speciálními vzdělávacími potřebami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0D639A5-E39E-42EA-BE6D-D922A6D094C9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2" y="1955567"/>
            <a:ext cx="4943475" cy="2792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23-51-E/01</a:t>
            </a:r>
            <a:r>
              <a:rPr lang="cs-CZ" altLang="cs-CZ" sz="2200" b="1" dirty="0"/>
              <a:t>  Strojírenské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29-51-E/01</a:t>
            </a:r>
            <a:r>
              <a:rPr lang="cs-CZ" altLang="cs-CZ" sz="2200" b="1" dirty="0"/>
              <a:t>  Potravinářská výroba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36-64-E/01</a:t>
            </a:r>
            <a:r>
              <a:rPr lang="cs-CZ" altLang="cs-CZ" sz="2200" b="1" dirty="0"/>
              <a:t>  Tesařské práce 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36-67-E/01</a:t>
            </a:r>
            <a:r>
              <a:rPr lang="cs-CZ" altLang="cs-CZ" sz="2200" b="1" dirty="0"/>
              <a:t>  Zednické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41-51-E/01</a:t>
            </a:r>
            <a:r>
              <a:rPr lang="cs-CZ" altLang="cs-CZ" sz="2200" b="1" dirty="0"/>
              <a:t>  Zemědělské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41-55-E/01</a:t>
            </a:r>
            <a:r>
              <a:rPr lang="cs-CZ" altLang="cs-CZ" sz="2200" b="1" dirty="0"/>
              <a:t>  Opravářské práce </a:t>
            </a:r>
          </a:p>
          <a:p>
            <a:pPr>
              <a:defRPr/>
            </a:pPr>
            <a:endParaRPr lang="cs-CZ" altLang="cs-CZ" sz="2200" b="1" dirty="0"/>
          </a:p>
          <a:p>
            <a:pPr>
              <a:buFontTx/>
              <a:buNone/>
              <a:defRPr/>
            </a:pPr>
            <a:endParaRPr lang="cs-CZ" alt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84072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Výplata prospěchových stipendií</a:t>
            </a: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34A1BB65-41DA-4775-93CE-C00141EBB80B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089381"/>
            <a:ext cx="8640960" cy="176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prospěchové stipendium pobírá přibližně 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50 </a:t>
            </a:r>
            <a:r>
              <a:rPr lang="cs-CZ" altLang="cs-CZ" sz="2000" b="1" dirty="0">
                <a:solidFill>
                  <a:srgbClr val="C00000"/>
                </a:solidFill>
              </a:rPr>
              <a:t>% žáků </a:t>
            </a:r>
            <a:r>
              <a:rPr lang="cs-CZ" altLang="cs-CZ" sz="2000" dirty="0"/>
              <a:t>v podporovaných oborech vzdělání </a:t>
            </a:r>
          </a:p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ve školním roce </a:t>
            </a:r>
            <a:r>
              <a:rPr lang="cs-CZ" altLang="cs-CZ" sz="2000" dirty="0" smtClean="0"/>
              <a:t>2022/2023 </a:t>
            </a:r>
            <a:r>
              <a:rPr lang="cs-CZ" altLang="cs-CZ" sz="2000" dirty="0"/>
              <a:t>zapojeno </a:t>
            </a:r>
            <a:r>
              <a:rPr lang="cs-CZ" altLang="cs-CZ" sz="2000" b="1" dirty="0">
                <a:solidFill>
                  <a:srgbClr val="C00000"/>
                </a:solidFill>
              </a:rPr>
              <a:t>21 krajských středních škol</a:t>
            </a:r>
          </a:p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objem vyplacených prostředků: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5536" y="3033907"/>
            <a:ext cx="8496944" cy="327269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školní rok 2010/2011  –  586 tis. 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2011/2012  –  695 tis. 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2012/2013  –  1 090 tis. 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2013/2014  –  1 210 tis. 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2014/2015  –  1 061 tis. 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2015/2016  –  1 349 tis. Kč 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endParaRPr lang="cs-CZ" altLang="cs-CZ" sz="2000" dirty="0" smtClean="0"/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endParaRPr lang="cs-CZ" altLang="cs-CZ" sz="2000" dirty="0" smtClean="0"/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2016/2017  –  1 871 tis. 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2017/2018  –  2 573 tis. 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2018/2019  –  2 545 tis. </a:t>
            </a:r>
            <a:r>
              <a:rPr lang="cs-CZ" altLang="cs-CZ" sz="2000" dirty="0" smtClean="0"/>
              <a:t>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r>
              <a:rPr lang="cs-CZ" altLang="cs-CZ" sz="2000" dirty="0"/>
              <a:t>školní rok </a:t>
            </a:r>
            <a:r>
              <a:rPr lang="cs-CZ" altLang="cs-CZ" sz="2000" dirty="0" smtClean="0"/>
              <a:t>2019/2020  </a:t>
            </a:r>
            <a:r>
              <a:rPr lang="cs-CZ" altLang="cs-CZ" sz="2000" dirty="0"/>
              <a:t>–  2 </a:t>
            </a:r>
            <a:r>
              <a:rPr lang="cs-CZ" altLang="cs-CZ" sz="2000" dirty="0" smtClean="0"/>
              <a:t>585 </a:t>
            </a:r>
            <a:r>
              <a:rPr lang="cs-CZ" altLang="cs-CZ" sz="2000" dirty="0"/>
              <a:t>tis. </a:t>
            </a:r>
            <a:r>
              <a:rPr lang="cs-CZ" altLang="cs-CZ" sz="2000" dirty="0" smtClean="0"/>
              <a:t>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r>
              <a:rPr lang="cs-CZ" altLang="cs-CZ" sz="2000" dirty="0"/>
              <a:t>školní rok </a:t>
            </a:r>
            <a:r>
              <a:rPr lang="cs-CZ" altLang="cs-CZ" sz="2000" dirty="0" smtClean="0"/>
              <a:t>2020/2021  </a:t>
            </a:r>
            <a:r>
              <a:rPr lang="cs-CZ" altLang="cs-CZ" sz="2000" dirty="0"/>
              <a:t>–  2 </a:t>
            </a:r>
            <a:r>
              <a:rPr lang="cs-CZ" altLang="cs-CZ" sz="2000" dirty="0" smtClean="0"/>
              <a:t>673 </a:t>
            </a:r>
            <a:r>
              <a:rPr lang="cs-CZ" altLang="cs-CZ" sz="2000" dirty="0"/>
              <a:t>tis. </a:t>
            </a:r>
            <a:r>
              <a:rPr lang="cs-CZ" altLang="cs-CZ" sz="2000" dirty="0" smtClean="0"/>
              <a:t>Kč</a:t>
            </a:r>
          </a:p>
          <a:p>
            <a:pPr marL="177800" lvl="1" defTabSz="179388">
              <a:spcBef>
                <a:spcPts val="400"/>
              </a:spcBef>
            </a:pPr>
            <a:r>
              <a:rPr lang="cs-CZ" altLang="cs-CZ" sz="2000" dirty="0"/>
              <a:t>školní </a:t>
            </a:r>
            <a:r>
              <a:rPr lang="cs-CZ" altLang="cs-CZ" sz="2000"/>
              <a:t>rok </a:t>
            </a:r>
            <a:r>
              <a:rPr lang="cs-CZ" altLang="cs-CZ" sz="2000" smtClean="0"/>
              <a:t>2021/2022 </a:t>
            </a:r>
            <a:r>
              <a:rPr lang="cs-CZ" altLang="cs-CZ" sz="2000" dirty="0" smtClean="0"/>
              <a:t>–  </a:t>
            </a:r>
            <a:r>
              <a:rPr lang="cs-CZ" altLang="cs-CZ" sz="2000"/>
              <a:t>2 </a:t>
            </a:r>
            <a:r>
              <a:rPr lang="cs-CZ" altLang="cs-CZ" sz="2000" smtClean="0"/>
              <a:t>306 </a:t>
            </a:r>
            <a:r>
              <a:rPr lang="cs-CZ" altLang="cs-CZ" sz="2000" dirty="0"/>
              <a:t>tis. 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374003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260</Words>
  <Application>Microsoft Office PowerPoint</Application>
  <PresentationFormat>Předvádění na obrazovce (4:3)</PresentationFormat>
  <Paragraphs>85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Motiv systému Office</vt:lpstr>
      <vt:lpstr>Prospěchová stipendia </vt:lpstr>
      <vt:lpstr>Kritéria a podmínky pro přiznání stipendia poskytovaného Pardubickým krajem  (hodnocené období – pololetí) </vt:lpstr>
      <vt:lpstr>Měsíční výše přiznaného stipendia</vt:lpstr>
      <vt:lpstr>Podporované obory vzdělání (denní forma vzdělávání) </vt:lpstr>
      <vt:lpstr>Podporované obory vzdělání  pro žáky se speciálními vzdělávacími potřebami</vt:lpstr>
      <vt:lpstr>Výplata prospěchových stipendií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Pospíšilová Petra Mgr.</cp:lastModifiedBy>
  <cp:revision>51</cp:revision>
  <dcterms:created xsi:type="dcterms:W3CDTF">2017-03-06T15:56:02Z</dcterms:created>
  <dcterms:modified xsi:type="dcterms:W3CDTF">2022-10-13T12:31:55Z</dcterms:modified>
</cp:coreProperties>
</file>