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8" r:id="rId4"/>
    <p:sldId id="286" r:id="rId5"/>
    <p:sldId id="287" r:id="rId6"/>
    <p:sldId id="292" r:id="rId7"/>
    <p:sldId id="290" r:id="rId8"/>
    <p:sldId id="291" r:id="rId9"/>
    <p:sldId id="263" r:id="rId10"/>
    <p:sldId id="289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S&#35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VO&#35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8711852831958E-2"/>
          <c:y val="3.0507512229210342E-2"/>
          <c:w val="0.9230182442462096"/>
          <c:h val="0.773519828791055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540118846064483E-2"/>
                  <c:y val="4.1601153039832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068775164681947E-2"/>
                  <c:y val="3.6054332634521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45850109788019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563043900958561E-2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045850109788075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563043900958561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664046121593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List2!$D$19:$J$19</c:f>
              <c:numCache>
                <c:formatCode>#,##0</c:formatCode>
                <c:ptCount val="7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355158137351146E-2"/>
                  <c:y val="4.16011530398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585968955852433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286563186175333E-3"/>
                  <c:y val="3.0507512229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057312637234955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54011884606447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114625274471015E-3"/>
                  <c:y val="1.941387141858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List2!$D$20:$J$20</c:f>
              <c:numCache>
                <c:formatCode>#,##0</c:formatCode>
                <c:ptCount val="7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8068775164681961E-2"/>
                  <c:y val="-3.605433263452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057312637234956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343875823410292E-3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068775164681947E-2"/>
                  <c:y val="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103162747022919E-2"/>
                  <c:y val="-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091700219576039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620356538193298E-2"/>
                  <c:y val="-3.882774283717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List2!$D$21:$J$21</c:f>
              <c:numCache>
                <c:formatCode>#,##0</c:formatCode>
                <c:ptCount val="7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045850109787964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56304390095845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114625274470464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563043900958561E-2"/>
                  <c:y val="-2.218728162124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057312637236061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0229250548939819E-3"/>
                  <c:y val="1.941387141858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List2!$D$22:$J$22</c:f>
              <c:numCache>
                <c:formatCode>#,##0</c:formatCode>
                <c:ptCount val="7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5371024"/>
        <c:axId val="-1835368848"/>
      </c:lineChart>
      <c:catAx>
        <c:axId val="-183537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5368848"/>
        <c:crosses val="autoZero"/>
        <c:auto val="1"/>
        <c:lblAlgn val="ctr"/>
        <c:lblOffset val="100"/>
        <c:noMultiLvlLbl val="0"/>
      </c:catAx>
      <c:valAx>
        <c:axId val="-1835368848"/>
        <c:scaling>
          <c:orientation val="minMax"/>
          <c:max val="17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537102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layout/>
      <c:overlay val="0"/>
      <c:spPr>
        <a:solidFill>
          <a:schemeClr val="bg1"/>
        </a:solidFill>
        <a:ln w="25400">
          <a:noFill/>
        </a:ln>
        <a:effectLst/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85648047280707E-2"/>
          <c:y val="3.0069737252486996E-2"/>
          <c:w val="0.9236974409126345"/>
          <c:h val="0.80106145957256203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ORP!$L$7:$AC$7</c:f>
              <c:numCache>
                <c:formatCode>#,##0</c:formatCode>
                <c:ptCount val="18"/>
                <c:pt idx="0">
                  <c:v>979</c:v>
                </c:pt>
                <c:pt idx="1">
                  <c:v>1019</c:v>
                </c:pt>
                <c:pt idx="2">
                  <c:v>1023</c:v>
                </c:pt>
                <c:pt idx="3">
                  <c:v>1126</c:v>
                </c:pt>
                <c:pt idx="4">
                  <c:v>1140</c:v>
                </c:pt>
                <c:pt idx="5">
                  <c:v>1077</c:v>
                </c:pt>
                <c:pt idx="6">
                  <c:v>1111</c:v>
                </c:pt>
                <c:pt idx="7">
                  <c:v>1047</c:v>
                </c:pt>
                <c:pt idx="8">
                  <c:v>1071</c:v>
                </c:pt>
                <c:pt idx="9">
                  <c:v>994</c:v>
                </c:pt>
                <c:pt idx="10">
                  <c:v>1088</c:v>
                </c:pt>
                <c:pt idx="11">
                  <c:v>1055</c:v>
                </c:pt>
                <c:pt idx="12">
                  <c:v>1093</c:v>
                </c:pt>
                <c:pt idx="13">
                  <c:v>1083</c:v>
                </c:pt>
                <c:pt idx="14">
                  <c:v>1096</c:v>
                </c:pt>
                <c:pt idx="15">
                  <c:v>1151</c:v>
                </c:pt>
                <c:pt idx="16">
                  <c:v>1128</c:v>
                </c:pt>
                <c:pt idx="17">
                  <c:v>1108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ORP!$L$11:$AC$11</c:f>
              <c:numCache>
                <c:formatCode>#,##0</c:formatCode>
                <c:ptCount val="18"/>
                <c:pt idx="0">
                  <c:v>1472</c:v>
                </c:pt>
                <c:pt idx="1">
                  <c:v>1465</c:v>
                </c:pt>
                <c:pt idx="2">
                  <c:v>1638</c:v>
                </c:pt>
                <c:pt idx="3">
                  <c:v>1836</c:v>
                </c:pt>
                <c:pt idx="4">
                  <c:v>1872</c:v>
                </c:pt>
                <c:pt idx="5">
                  <c:v>1880</c:v>
                </c:pt>
                <c:pt idx="6">
                  <c:v>1856</c:v>
                </c:pt>
                <c:pt idx="7">
                  <c:v>1758</c:v>
                </c:pt>
                <c:pt idx="8">
                  <c:v>1813</c:v>
                </c:pt>
                <c:pt idx="9">
                  <c:v>1701</c:v>
                </c:pt>
                <c:pt idx="10">
                  <c:v>1795</c:v>
                </c:pt>
                <c:pt idx="11">
                  <c:v>1794</c:v>
                </c:pt>
                <c:pt idx="12">
                  <c:v>1854</c:v>
                </c:pt>
                <c:pt idx="13">
                  <c:v>1782</c:v>
                </c:pt>
                <c:pt idx="14">
                  <c:v>1827</c:v>
                </c:pt>
                <c:pt idx="15">
                  <c:v>1932</c:v>
                </c:pt>
                <c:pt idx="16">
                  <c:v>1840</c:v>
                </c:pt>
                <c:pt idx="17">
                  <c:v>1834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ORP!$L$16:$AC$16</c:f>
              <c:numCache>
                <c:formatCode>#,##0</c:formatCode>
                <c:ptCount val="18"/>
                <c:pt idx="0">
                  <c:v>990</c:v>
                </c:pt>
                <c:pt idx="1">
                  <c:v>1009</c:v>
                </c:pt>
                <c:pt idx="2">
                  <c:v>1072</c:v>
                </c:pt>
                <c:pt idx="3">
                  <c:v>1193</c:v>
                </c:pt>
                <c:pt idx="4">
                  <c:v>1152</c:v>
                </c:pt>
                <c:pt idx="5">
                  <c:v>1126</c:v>
                </c:pt>
                <c:pt idx="6">
                  <c:v>1158</c:v>
                </c:pt>
                <c:pt idx="7">
                  <c:v>1067</c:v>
                </c:pt>
                <c:pt idx="8">
                  <c:v>1059</c:v>
                </c:pt>
                <c:pt idx="9">
                  <c:v>981</c:v>
                </c:pt>
                <c:pt idx="10">
                  <c:v>1040</c:v>
                </c:pt>
                <c:pt idx="11">
                  <c:v>1033</c:v>
                </c:pt>
                <c:pt idx="12">
                  <c:v>1073</c:v>
                </c:pt>
                <c:pt idx="13">
                  <c:v>1075</c:v>
                </c:pt>
                <c:pt idx="14">
                  <c:v>1088</c:v>
                </c:pt>
                <c:pt idx="15">
                  <c:v>1090</c:v>
                </c:pt>
                <c:pt idx="16">
                  <c:v>1064</c:v>
                </c:pt>
                <c:pt idx="17">
                  <c:v>1077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ORP!$L$23:$AC$23</c:f>
              <c:numCache>
                <c:formatCode>#,##0</c:formatCode>
                <c:ptCount val="18"/>
                <c:pt idx="0">
                  <c:v>1380</c:v>
                </c:pt>
                <c:pt idx="1">
                  <c:v>1416</c:v>
                </c:pt>
                <c:pt idx="2">
                  <c:v>1515</c:v>
                </c:pt>
                <c:pt idx="3">
                  <c:v>1554</c:v>
                </c:pt>
                <c:pt idx="4">
                  <c:v>1588</c:v>
                </c:pt>
                <c:pt idx="5">
                  <c:v>1561</c:v>
                </c:pt>
                <c:pt idx="6">
                  <c:v>1596</c:v>
                </c:pt>
                <c:pt idx="7">
                  <c:v>1440</c:v>
                </c:pt>
                <c:pt idx="8">
                  <c:v>1442</c:v>
                </c:pt>
                <c:pt idx="9">
                  <c:v>1401</c:v>
                </c:pt>
                <c:pt idx="10">
                  <c:v>1487</c:v>
                </c:pt>
                <c:pt idx="11">
                  <c:v>1420</c:v>
                </c:pt>
                <c:pt idx="12">
                  <c:v>1513</c:v>
                </c:pt>
                <c:pt idx="13">
                  <c:v>1432</c:v>
                </c:pt>
                <c:pt idx="14">
                  <c:v>1515</c:v>
                </c:pt>
                <c:pt idx="15">
                  <c:v>1499</c:v>
                </c:pt>
                <c:pt idx="16">
                  <c:v>1438</c:v>
                </c:pt>
                <c:pt idx="17">
                  <c:v>1402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38298576"/>
        <c:axId val="-1738295856"/>
      </c:lineChart>
      <c:catAx>
        <c:axId val="-173829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738295856"/>
        <c:crosses val="autoZero"/>
        <c:auto val="1"/>
        <c:lblAlgn val="ctr"/>
        <c:lblOffset val="100"/>
        <c:noMultiLvlLbl val="0"/>
      </c:catAx>
      <c:valAx>
        <c:axId val="-1738295856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738298576"/>
        <c:crosses val="autoZero"/>
        <c:crossBetween val="between"/>
        <c:majorUnit val="1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57735689845759E-2"/>
          <c:y val="2.8695456876699107E-2"/>
          <c:w val="0.88830338749952231"/>
          <c:h val="0.75822994847797165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0493827307508781E-3"/>
                  <c:y val="-2.838125183668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26017222624742E-17"/>
                  <c:y val="-1.7028751102008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5617284134386328E-2"/>
                  <c:y val="3.405750220401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098765461501867E-2"/>
                  <c:y val="-4.25718777550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783950701817709E-2"/>
                  <c:y val="4.82481281223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024691365375453E-2"/>
                  <c:y val="-4.541000293868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709876605691462E-2"/>
                  <c:y val="4.9879267942482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611111144189537E-2"/>
                  <c:y val="-6.1533459149433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0246913653754529E-3"/>
                  <c:y val="2.6429426218242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611111144189537E-2"/>
                  <c:y val="-6.9444453755878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4829821717990272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7808642067193164E-2"/>
                  <c:y val="-3.973375257135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SŠ!$D$5:$P$5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SŠ!$D$6:$P$6</c:f>
              <c:numCache>
                <c:formatCode>General</c:formatCode>
                <c:ptCount val="13"/>
                <c:pt idx="0">
                  <c:v>26878</c:v>
                </c:pt>
                <c:pt idx="1">
                  <c:v>26104</c:v>
                </c:pt>
                <c:pt idx="2">
                  <c:v>24485</c:v>
                </c:pt>
                <c:pt idx="3">
                  <c:v>22884</c:v>
                </c:pt>
                <c:pt idx="4">
                  <c:v>21965</c:v>
                </c:pt>
                <c:pt idx="5" formatCode="0">
                  <c:v>21546</c:v>
                </c:pt>
                <c:pt idx="6" formatCode="0">
                  <c:v>21491</c:v>
                </c:pt>
                <c:pt idx="7" formatCode="0">
                  <c:v>21597</c:v>
                </c:pt>
                <c:pt idx="8">
                  <c:v>21567</c:v>
                </c:pt>
                <c:pt idx="9">
                  <c:v>21663</c:v>
                </c:pt>
                <c:pt idx="10">
                  <c:v>21868</c:v>
                </c:pt>
                <c:pt idx="11">
                  <c:v>22321</c:v>
                </c:pt>
                <c:pt idx="12">
                  <c:v>22891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7644400"/>
        <c:axId val="-1837637872"/>
      </c:lineChart>
      <c:catAx>
        <c:axId val="-18376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-1837637872"/>
        <c:crosses val="autoZero"/>
        <c:auto val="1"/>
        <c:lblAlgn val="ctr"/>
        <c:lblOffset val="100"/>
        <c:noMultiLvlLbl val="0"/>
      </c:catAx>
      <c:valAx>
        <c:axId val="-1837637872"/>
        <c:scaling>
          <c:orientation val="minMax"/>
          <c:max val="28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7644400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19262615403017E-2"/>
          <c:y val="3.6083754798108762E-2"/>
          <c:w val="0.90351820264642047"/>
          <c:h val="0.7968780305651197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635288099135504E-17"/>
                  <c:y val="4.4634080712563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231704035628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31254737024085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900025264128439E-2"/>
                  <c:y val="-4.463408071256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500126320642197E-3"/>
                  <c:y val="-3.3475560534422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500126320641651E-3"/>
                  <c:y val="-2.55713133395792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4375157900802751E-3"/>
                  <c:y val="-8.3688901336057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068593048988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0987629478658253E-2"/>
                  <c:y val="2.7896300445352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337541054208714E-2"/>
                  <c:y val="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4875031580160549E-3"/>
                  <c:y val="1.3948150222676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8262560002305152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VOŠ!$D$4:$P$4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VOŠ!$D$5:$P$5</c:f>
              <c:numCache>
                <c:formatCode>General</c:formatCode>
                <c:ptCount val="13"/>
                <c:pt idx="0">
                  <c:v>1367</c:v>
                </c:pt>
                <c:pt idx="1">
                  <c:v>1418</c:v>
                </c:pt>
                <c:pt idx="2">
                  <c:v>1473</c:v>
                </c:pt>
                <c:pt idx="3">
                  <c:v>1467</c:v>
                </c:pt>
                <c:pt idx="4">
                  <c:v>1467</c:v>
                </c:pt>
                <c:pt idx="5" formatCode="0">
                  <c:v>1369</c:v>
                </c:pt>
                <c:pt idx="6" formatCode="0">
                  <c:v>1227</c:v>
                </c:pt>
                <c:pt idx="7" formatCode="0">
                  <c:v>1050</c:v>
                </c:pt>
                <c:pt idx="8">
                  <c:v>974</c:v>
                </c:pt>
                <c:pt idx="9">
                  <c:v>742</c:v>
                </c:pt>
                <c:pt idx="10">
                  <c:v>732</c:v>
                </c:pt>
                <c:pt idx="11">
                  <c:v>774</c:v>
                </c:pt>
                <c:pt idx="12">
                  <c:v>919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40244864"/>
        <c:axId val="-1840254656"/>
      </c:lineChart>
      <c:catAx>
        <c:axId val="-18402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-1840254656"/>
        <c:crosses val="autoZero"/>
        <c:auto val="1"/>
        <c:lblAlgn val="ctr"/>
        <c:lblOffset val="100"/>
        <c:noMultiLvlLbl val="0"/>
      </c:catAx>
      <c:valAx>
        <c:axId val="-1840254656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4024486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0.70197</cdr:x>
      <cdr:y>0.02449</cdr:y>
    </cdr:from>
    <cdr:to>
      <cdr:x>0.82034</cdr:x>
      <cdr:y>0.0838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5973428" y="113768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1. </a:t>
          </a: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24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10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F2215A-3109-4C2F-B954-069CC4A85B11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32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 idx="11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FFF2AAC-3074-4325-A6F0-EF9717553487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95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ckevzdelani.cz/Management-skol/Reditelna/Prijimaci-rizeni-na-S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rijimacky.cermat.cz/" TargetMode="External"/><Relationship Id="rId4" Type="http://schemas.openxmlformats.org/officeDocument/2006/relationships/hyperlink" Target="https://www.msmt.cz/vzdelavani/stredni-vzdelavani/prijimani-na-stredni-skoly-a-konzervato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Přijímací řízení </a:t>
            </a:r>
            <a:r>
              <a:rPr sz="3000"/>
              <a:t/>
            </a:r>
            <a:br>
              <a:rPr sz="3000"/>
            </a:b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ve školním roce 2022/2023</a:t>
            </a:r>
            <a:endParaRPr lang="cs-CZ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r>
              <a:rPr sz="2400"/>
              <a:t/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311245"/>
            <a:ext cx="8100000" cy="15577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některé střední školy v Pardubickém kraji uvažují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o školních přijímacích zkouškách do oborů vzdělání s výučním listem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s</a:t>
            </a:r>
            <a:r>
              <a:rPr lang="cs-CZ" sz="2400" dirty="0" smtClean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velkým počtem přihlášek ke vzdělávání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340" y="1266862"/>
            <a:ext cx="8040600" cy="50202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 rámci studia kombinace oborů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vzdělání L/0 +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H je možné získat výuční list (po 3. ročníku) i maturitní zkoušku (po 4. ročníku)</a:t>
            </a:r>
            <a:endParaRPr lang="cs-CZ" sz="22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současné době stanoveno 28 možných kombinací L/0 + H, 12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</a:t>
            </a:r>
            <a:r>
              <a:rPr lang="cs-CZ" sz="2400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nich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má zapsáno 14 škol v Pardubickém kraji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probíhá pokusné ověřování dalších kombinací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L/0 + H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příští školní rok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do kombinace oborů L/0 + H přijímat žáky 7 středních škol v Pardubickém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kraji,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v Atlase uveden kód a název oboru vzdělání H v závorce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za oborem L/0 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 podání přihlášky do kombinace oborů vzdělání L/0 + H je třeba uvést na přihlášku oba obory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přihláška do kombinace oborů se považuje za jednu přihlášku z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celkových dvou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možných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Obdélník 1"/>
          <p:cNvSpPr/>
          <p:nvPr/>
        </p:nvSpPr>
        <p:spPr>
          <a:xfrm>
            <a:off x="551520" y="1626840"/>
            <a:ext cx="8040600" cy="131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12" name="Tabulka 2"/>
          <p:cNvGraphicFramePr/>
          <p:nvPr/>
        </p:nvGraphicFramePr>
        <p:xfrm>
          <a:off x="0" y="0"/>
          <a:ext cx="9143640" cy="6885000"/>
        </p:xfrm>
        <a:graphic>
          <a:graphicData uri="http://schemas.openxmlformats.org/drawingml/2006/table">
            <a:tbl>
              <a:tblPr/>
              <a:tblGrid>
                <a:gridCol w="2304000"/>
                <a:gridCol w="2051640"/>
                <a:gridCol w="1291680"/>
                <a:gridCol w="2203920"/>
                <a:gridCol w="1292400"/>
              </a:tblGrid>
              <a:tr h="47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Škola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224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L/0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H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45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technické Třemošnice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Nástrojař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23-52-H/01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Holice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opravář motorových vozidel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23-68-H/01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SPŠ stavební Pardubice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945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SOU Svitavy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technická Vysoké Mýto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Lanškroun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elektrotechnik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Elektrikář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9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Ústí nad Orlicí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Autoelektrikář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26-57-H/01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1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Příklad vyplnění přihlášky ke vzdělávání v SŠ 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18" name="Obrázek 10"/>
          <p:cNvPicPr/>
          <p:nvPr/>
        </p:nvPicPr>
        <p:blipFill>
          <a:blip r:embed="rId3"/>
          <a:srcRect l="22846" t="22628" r="22380" b="37692"/>
          <a:stretch/>
        </p:blipFill>
        <p:spPr>
          <a:xfrm>
            <a:off x="35640" y="1487880"/>
            <a:ext cx="9107640" cy="399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78680"/>
            <a:ext cx="7920000" cy="38996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 3. ročníku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maturitního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oboru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oboru vzdělání 53-41-H/01 Ošetřovatel 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vyšší odborné škole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od 1. 9.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2023 bude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probíhat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všech zdravotnických školách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lang="cs-CZ" sz="2400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Pardubickém kraji</a:t>
            </a: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 smtClean="0">
                <a:latin typeface="Calibri"/>
              </a:rPr>
              <a:t>na přihlášce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není nutné uvádět oba obory vzdělání</a:t>
            </a:r>
            <a:endParaRPr lang="cs-CZ" sz="22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36" name="Obrázek 3" descr="Obsah obrázku stůl&#10;&#10;Popis byl vytvořen automaticky"/>
          <p:cNvPicPr/>
          <p:nvPr/>
        </p:nvPicPr>
        <p:blipFill>
          <a:blip r:embed="rId3"/>
          <a:stretch/>
        </p:blipFill>
        <p:spPr>
          <a:xfrm>
            <a:off x="2147400" y="0"/>
            <a:ext cx="48484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2" name="Obdélník 1"/>
          <p:cNvSpPr/>
          <p:nvPr/>
        </p:nvSpPr>
        <p:spPr>
          <a:xfrm>
            <a:off x="467640" y="1388520"/>
            <a:ext cx="8208360" cy="39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prvním kole přijímacího řízení může uchazeč podat nejvýše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 talentovou zkouškou </a:t>
            </a:r>
            <a:r>
              <a:rPr lang="cs-CZ" sz="2800" b="1" strike="noStrike" spc="-1">
                <a:solidFill>
                  <a:srgbClr val="C00000"/>
                </a:solidFill>
                <a:latin typeface="Calibri"/>
                <a:ea typeface="DejaVu Sans"/>
              </a:rPr>
              <a:t>a</a:t>
            </a:r>
            <a:endParaRPr lang="cs-CZ" sz="28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bez talentové zkoušky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přihlášku podává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řediteli střední školy pro první kolo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listopadu 2022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s talentovou zkouškou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1. března 2023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bez talentové zkoušky </a:t>
            </a:r>
            <a:endParaRPr lang="cs-CZ" sz="22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640" y="1351080"/>
            <a:ext cx="8208360" cy="446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může stanovit 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školní přijímací zkoušku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(stanoví dva termíny jejího konání)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přípravu zadání testů, jejich distribuci a hodnocení výsledků zajišťuje Centrum pro zjišťování výsledků vzdělávání (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Cermat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0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každý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 prvním stanoveném termínu ve škole uvedené na přihlášce v prvním pořadí 	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 druhém stanoveném termínu ve škole uvedené na přihlášce ve druhém pořadí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písemně nejpozději do 3 dnů omluví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 náhradním termínu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Termíny konání přijímacích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0" name="Obdélník 1"/>
          <p:cNvSpPr/>
          <p:nvPr/>
        </p:nvSpPr>
        <p:spPr>
          <a:xfrm>
            <a:off x="341280" y="1221480"/>
            <a:ext cx="8460720" cy="239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školní přijímací zkoušky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se mohou konat: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12.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28. dubna</a:t>
            </a:r>
            <a:r>
              <a:rPr lang="pl-PL" sz="21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oborů vzdělání s maturitní zkouškou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ostatních oborů vzdělání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přesný termín stanoví ředitel střední školy</a:t>
            </a:r>
            <a:endParaRPr lang="cs-CZ" sz="21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 konají v termínech stanovených MŠMT</a:t>
            </a:r>
            <a:endParaRPr lang="cs-CZ" sz="2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110696436"/>
              </p:ext>
            </p:extLst>
          </p:nvPr>
        </p:nvGraphicFramePr>
        <p:xfrm>
          <a:off x="341280" y="3501000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/>
                <a:gridCol w="1620000"/>
                <a:gridCol w="1620000"/>
                <a:gridCol w="2385720"/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13.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14.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17.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18.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</a:t>
            </a:r>
            <a:r>
              <a:rPr lang="cs-CZ" sz="2600" b="1" strike="noStrike" spc="-1" dirty="0" smtClean="0">
                <a:solidFill>
                  <a:srgbClr val="C00000"/>
                </a:solidFill>
                <a:latin typeface="Calibri"/>
              </a:rPr>
              <a:t>žáků 9. ročníků základních škol</a:t>
            </a:r>
            <a:r>
              <a:rPr sz="2200" dirty="0"/>
              <a:t/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</a:t>
            </a:r>
            <a:r>
              <a:rPr lang="cs-CZ" sz="2400" b="1" strike="noStrike" spc="-1" dirty="0" smtClean="0">
                <a:solidFill>
                  <a:srgbClr val="376092"/>
                </a:solidFill>
                <a:latin typeface="Calibri"/>
              </a:rPr>
              <a:t>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564550"/>
              </p:ext>
            </p:extLst>
          </p:nvPr>
        </p:nvGraphicFramePr>
        <p:xfrm>
          <a:off x="251640" y="1244880"/>
          <a:ext cx="8434440" cy="45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6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7" name="Obdélník 1"/>
          <p:cNvSpPr/>
          <p:nvPr/>
        </p:nvSpPr>
        <p:spPr>
          <a:xfrm>
            <a:off x="467640" y="1221480"/>
            <a:ext cx="8208360" cy="48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dvě střední školy (popř. dva různé obory vzdělání či různá zaměření ŠVP na téže škole),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přihlášce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ke vzdělávání v 1. kole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uvede obě školy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(popř. obory či zaměření)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pořadí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kterém uchazeč uvede zvolené střední školy,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určuje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 škole bude konat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v 1. a ve 2. termínu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vyplněné přihlášky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odevzdá uchazeč na obě střední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na které se hlásí;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obou přihláškách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vyplní zvolené střední školy ve stejném pořadí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dva různé obory vzdělání na téže škole, odevzdá řediteli této školy také dvě přihlášky (i když jsou identické)!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3" name="Obdélník 1"/>
          <p:cNvSpPr/>
          <p:nvPr/>
        </p:nvSpPr>
        <p:spPr>
          <a:xfrm>
            <a:off x="540000" y="1620000"/>
            <a:ext cx="7920000" cy="3994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rodné číslo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uvádí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na přihlášce ke vzdělávání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lang="cs-CZ" sz="2400" dirty="0"/>
              <a:t> 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oboru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vzdělání,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kterého se konají jednotné přijímací zkoušky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se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hlásí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oboru vzdělání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koná vždy jednotnou zkoušku na této škole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(i v případě, že neuspěje u talentové zkoušky)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výsledek jednotných zkoušek do oboru vzdělání Gymnázium se sportovní přípravou bude zpřístupněn Cermatem i školám, do jejichž oborů vzdělání s maturitní zkouškou bez talentové zkoušky se uchazeč přihlásil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Specifikace jednotných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9" name="Obdélník 1"/>
          <p:cNvSpPr/>
          <p:nvPr/>
        </p:nvSpPr>
        <p:spPr>
          <a:xfrm>
            <a:off x="467640" y="1221480"/>
            <a:ext cx="8352360" cy="20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testech jsou zastoupeny úlohy uzavřené i otevřené, včetně úloh </a:t>
            </a:r>
            <a:endParaRPr lang="cs-CZ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z konstrukční geometrie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povolené pomůcky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modře či černě píšící propisovací tužka, rýsovací potřeby; kalkulačka a tabulky nejsou povoleny </a:t>
            </a:r>
            <a:endParaRPr lang="cs-CZ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chybné odpovědi nejsou penalizovány</a:t>
            </a: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80" name="Tabulka 3"/>
          <p:cNvGraphicFramePr/>
          <p:nvPr/>
        </p:nvGraphicFramePr>
        <p:xfrm>
          <a:off x="612000" y="3556800"/>
          <a:ext cx="7919640" cy="1688760"/>
        </p:xfrm>
        <a:graphic>
          <a:graphicData uri="http://schemas.openxmlformats.org/drawingml/2006/table">
            <a:tbl>
              <a:tblPr/>
              <a:tblGrid>
                <a:gridCol w="3374640"/>
                <a:gridCol w="2340000"/>
                <a:gridCol w="2205000"/>
              </a:tblGrid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Zkušební předmět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Časový limit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Maximální počet bodů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Český jazyk a literatura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</a:tr>
              <a:tr h="45036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70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r>
              <a:rPr sz="2800"/>
              <a:t/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179640" y="1424880"/>
            <a:ext cx="8640360" cy="430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výsledků dosažených v jednotných zkouškách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hodnocení na vysvědčeních z předchozího vzdělávání (nelze hodnotit vysvědčení za druhé pololetí školního roku 2019/2020)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výsledku talentové zkoušky či školní přijímací zkoušky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dle dalších skutečností, které osvědčují vhodné schopnosti, vědomosti a zájmy uchazeče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uchazeč koná jednotnou zkoušku dvakrát, do hodnocení přijímacího řízení se mu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započte lepší výsledek z každého testu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hodnocení jednotných testů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z českého jazyka a z matematiky se na celkovém hodnocení uchazeče v rámci přijímacího řízení bude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podílet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minimálně 60 %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respektive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40 %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 oboru vzdělání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r>
              <a:rPr sz="2800"/>
              <a:t/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418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Doporučenou podmínkou pro přijetí uchazeče ke vzdělávání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ve středních školách zřizovaných Pardubickým krajem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je, aby </a:t>
            </a: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součtu bodů z obou testů</a:t>
            </a:r>
            <a:r>
              <a:rPr lang="cs-CZ" sz="21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dosáhl následující minimální hranice:</a:t>
            </a:r>
            <a:endParaRPr lang="cs-CZ" sz="21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Výsledky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5800" y="1174680"/>
            <a:ext cx="7774200" cy="44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střední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Cermat dodá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výsledky jednotných testů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středním školám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nejpozději do 28.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ukončí hodnocení uchazečů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2 pracovních dnů po zpřístupnění hodnocení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uchazeče Cermatem, případně do 2 pracovních dnů po dni konání školní přijímací zkoušky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odvolání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proti rozhodnutí ředitele školy lze podat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ve lhůtě </a:t>
            </a:r>
            <a:endParaRPr lang="cs-CZ" sz="2200" b="0" strike="noStrike" spc="-1">
              <a:latin typeface="Arial"/>
            </a:endParaRPr>
          </a:p>
          <a:p>
            <a:pPr marL="360360" indent="-7920" algn="just">
              <a:lnSpc>
                <a:spcPct val="100000"/>
              </a:lnSpc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 pracovních dnů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ode dne doručení rozhodnutí;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 v odvolacím řízení přijímá ředitel uchazeče podle dosaženého počtu bodů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Přijímání do oborů vzdělání </a:t>
            </a:r>
            <a:r>
              <a:rPr sz="2800"/>
              <a:t/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 talentovou zkouškou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640" y="1304280"/>
            <a:ext cx="8280360" cy="464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talentová zkouška se koná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února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15. ledna do 31.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Konzervatoř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sdělení o výsledku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talentové zkoušky zašle ředitel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února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konzervatoře nezasílá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5. února do 15. února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do oboru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Další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0" name="Obdélník 1"/>
          <p:cNvSpPr/>
          <p:nvPr/>
        </p:nvSpPr>
        <p:spPr>
          <a:xfrm>
            <a:off x="540720" y="1356120"/>
            <a:ext cx="8061840" cy="37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počet přihlášek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do oborů vzdělání s talentovou zkouškou i bez talentové zkoušky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není omezen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přihlášku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vyplňuje pouze jednu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zvolenou střední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nebudou uchazeči konat jednotné přijímací zkoušky,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 školy však mohou využít výsledky zkoušek z 1. kola nebo vypsat školní přijímací zkoušku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způsob hodnocení uchazečů v dalších kolech přijímacího řízení stanoví ředitel střední školy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1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6" name="Obdélník 1"/>
          <p:cNvSpPr/>
          <p:nvPr/>
        </p:nvSpPr>
        <p:spPr>
          <a:xfrm>
            <a:off x="422280" y="1569240"/>
            <a:ext cx="8061840" cy="289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je platný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pro školní rok, pro který je uchazeč přijímán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 který se vyznačí nad jméno a příjmení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odevzdá uchazeč (zákonný zástupce) nejpozději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10 pracovních dnů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ode dne oznámení rozhodnutí o přijetí ke vzdělávání </a:t>
            </a:r>
            <a:endParaRPr lang="cs-CZ" sz="2200" b="0" strike="noStrike" spc="-1">
              <a:latin typeface="Arial"/>
            </a:endParaRPr>
          </a:p>
          <a:p>
            <a:pPr marL="352440" indent="-35244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lhůta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odevzdání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začíná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běžet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dnem následujícím po dni zveřejnění seznamu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přijatých uchazečů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2" name="Obdélník 1"/>
          <p:cNvSpPr/>
          <p:nvPr/>
        </p:nvSpPr>
        <p:spPr>
          <a:xfrm>
            <a:off x="540720" y="1377360"/>
            <a:ext cx="8061840" cy="42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zápisový lístek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který uchazeč již odevzdal,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vzít zpět 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případě, že: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jej chce uplatnit ve škole, na kterou byl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přijat na základě odvolání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odevzdal-li jej v oboru vzdělání s talentovou zkouškou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(včetně konzervatoře) a následně byl přijat do oboru vzdělání bez talentové zkoušky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tyto skutečnosti při zpětvzetí lístku doloží rozhodnutím o přijetí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souběhu způsobů, kdy lze vzít zápisový lístek zpět,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lze uvést údaje o zápisu uchazeče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další školu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 druhé straně tiskopisu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zápisového lístku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22120"/>
              </p:ext>
            </p:extLst>
          </p:nvPr>
        </p:nvGraphicFramePr>
        <p:xfrm>
          <a:off x="326572" y="1259632"/>
          <a:ext cx="8509518" cy="464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784482" y="1374120"/>
            <a:ext cx="24032" cy="3729725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56631" y="1373400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00000" y="1374121"/>
            <a:ext cx="0" cy="3729724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34508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8" name="Obdélník 1"/>
          <p:cNvSpPr/>
          <p:nvPr/>
        </p:nvSpPr>
        <p:spPr>
          <a:xfrm>
            <a:off x="422280" y="1569240"/>
            <a:ext cx="8061840" cy="282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 žákem základní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obdrží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této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základní škole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ostatních případech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(žáci víceletých gymnázií a jiných středních škol, uchazeči, kteří nejsou žáky žádné školy…) vydá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krajský úřad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příslušný podle místa trvalého pobytu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ztráty nebo zničení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vydává náhradní zápisový lístek orgán, který vydal původní zápisový lístek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1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3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Informace k přijímacímu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34" name="Obdélník 1"/>
          <p:cNvSpPr/>
          <p:nvPr/>
        </p:nvSpPr>
        <p:spPr>
          <a:xfrm>
            <a:off x="540720" y="1982520"/>
            <a:ext cx="8061840" cy="31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informace k přijímacímu řízení jsou průběžně zveřejňovány na: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Školském portálu Pardubického kraje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https://www.klickevzdelani.cz/Management-skol/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Reditelna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/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Prijimaci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-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rizeni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-na-SS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),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MŠMT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https://www.msmt.cz/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vzdelavani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/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stredni-vzdelavani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/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prijimani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-na-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stredni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-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skoly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-a-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konzervatore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 lang="cs-CZ" sz="2200" b="0" strike="noStrike" spc="-1">
              <a:latin typeface="Arial"/>
            </a:endParaRP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Cermatu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https://prijimacky.cermat.cz/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7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6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žáků ve středních školách a konzervatoři </a:t>
            </a:r>
            <a:r>
              <a:rPr sz="2200" dirty="0"/>
              <a:t/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</a:t>
            </a:r>
            <a:r>
              <a:rPr lang="cs-CZ" sz="2400" b="1" strike="noStrike" spc="-1" dirty="0" smtClean="0">
                <a:solidFill>
                  <a:srgbClr val="376092"/>
                </a:solidFill>
                <a:latin typeface="Calibri"/>
              </a:rPr>
              <a:t>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CF6883-E99F-4B65-8FC7-94CD19AD11CC}" type="slidenum">
              <a:t>4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346352"/>
              </p:ext>
            </p:extLst>
          </p:nvPr>
        </p:nvGraphicFramePr>
        <p:xfrm>
          <a:off x="372864" y="1276156"/>
          <a:ext cx="8397551" cy="47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49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7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studentů ve vyšším odborném vzdělávání</a:t>
            </a:r>
            <a:r>
              <a:rPr sz="2200" dirty="0"/>
              <a:t/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</a:t>
            </a:r>
            <a:r>
              <a:rPr lang="cs-CZ" sz="2400" b="1" strike="noStrike" spc="-1" dirty="0" smtClean="0">
                <a:solidFill>
                  <a:srgbClr val="376092"/>
                </a:solidFill>
                <a:latin typeface="Calibri"/>
              </a:rPr>
              <a:t>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FC9F56-06FB-4DF2-8705-3C448C556588}" type="slidenum">
              <a:t>5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07191"/>
              </p:ext>
            </p:extLst>
          </p:nvPr>
        </p:nvGraphicFramePr>
        <p:xfrm>
          <a:off x="251639" y="1157759"/>
          <a:ext cx="8537797" cy="455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1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r>
              <a:rPr sz="2200"/>
              <a:t/>
            </a:r>
            <a:br>
              <a:rPr sz="2200"/>
            </a:br>
            <a:r>
              <a:rPr lang="cs-CZ" sz="2000" b="1" strike="noStrike" spc="-1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3528879083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/>
                <a:gridCol w="1125000"/>
                <a:gridCol w="1125000"/>
                <a:gridCol w="1125000"/>
                <a:gridCol w="1125360"/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2021/22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2020/21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55,0 %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46,1 %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55,9 %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40,0 %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55,4 %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40,2 %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45,0 %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18,5 %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Pozn.: Ve šk. roce 2020/21 konali př. zkoušky pouze uchazeči o </a:t>
            </a:r>
            <a:r>
              <a:rPr lang="cs-CZ" sz="18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4leté maturitní </a:t>
            </a: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obory vzdělání 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s</a:t>
            </a:r>
            <a:r>
              <a:rPr lang="cs-CZ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převisem přihlášených ke studiu (přibližně 70 % uchazečů o maturitní obory)</a:t>
            </a: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2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r>
              <a:rPr sz="2200" dirty="0"/>
              <a:t/>
            </a:r>
            <a:br>
              <a:rPr sz="2200" dirty="0"/>
            </a:br>
            <a:r>
              <a:rPr lang="cs-CZ" sz="2000" b="1" strike="noStrike" spc="-1" dirty="0" smtClean="0">
                <a:solidFill>
                  <a:srgbClr val="376092"/>
                </a:solidFill>
                <a:latin typeface="Arial"/>
              </a:rPr>
              <a:t>ve školním roce 2021/2022</a:t>
            </a:r>
            <a:endParaRPr lang="cs-CZ" sz="2000" b="0" strike="noStrike" spc="-1" dirty="0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91243427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/>
                <a:gridCol w="1125000"/>
                <a:gridCol w="1125000"/>
                <a:gridCol w="1125000"/>
                <a:gridCol w="1125360"/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kern="1200" spc="-1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Česká republika</a:t>
                      </a:r>
                      <a:endParaRPr lang="cs-CZ" sz="2000" b="1" strike="noStrike" kern="1200" spc="-1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Pardubický kraj</a:t>
                      </a:r>
                    </a:p>
                  </a:txBody>
                  <a:tcPr marL="36195" marR="36195" marT="36195" marB="36195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44,8 %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71,8 %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53,3 %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54,4 %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44,0 %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45,0 %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35,6 %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36,6 %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22,1 %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2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cs-CZ" sz="2200" b="1" spc="-1" dirty="0" smtClean="0">
                <a:solidFill>
                  <a:srgbClr val="C00000"/>
                </a:solidFill>
              </a:rPr>
              <a:t>Neúspěšnost u maturitních zkoušek</a:t>
            </a:r>
            <a:r>
              <a:rPr sz="2200" dirty="0"/>
              <a:t/>
            </a:r>
            <a:br>
              <a:rPr sz="2200" dirty="0"/>
            </a:br>
            <a:r>
              <a:rPr lang="cs-CZ" sz="2000" b="1" strike="noStrike" spc="-1" dirty="0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11776"/>
              </p:ext>
            </p:extLst>
          </p:nvPr>
        </p:nvGraphicFramePr>
        <p:xfrm>
          <a:off x="180446" y="1503762"/>
          <a:ext cx="8709668" cy="394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2492"/>
                <a:gridCol w="1314294"/>
                <a:gridCol w="1314294"/>
                <a:gridCol w="1314294"/>
                <a:gridCol w="1314294"/>
              </a:tblGrid>
              <a:tr h="723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neúspěšných žáků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</a:t>
                      </a:r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2021/22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</a:t>
                      </a:r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</a:t>
                      </a:r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2019/20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</a:t>
                      </a:r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2018/19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</a:tr>
              <a:tr h="8432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a mimořádný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Maturitní zkouška celkem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24,2 %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19,8 %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Profilová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8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českého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15,4 %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cizího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matematiky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7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r>
              <a:rPr sz="2400"/>
              <a:t/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401245"/>
            <a:ext cx="8100000" cy="46413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t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iskopisy i legislativa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k přijímacímu řízení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školním roce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2022/2023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zatím</a:t>
            </a:r>
            <a:r>
              <a:rPr lang="cs-CZ" sz="2200" b="1" strike="noStrike" spc="-1" dirty="0" smtClean="0">
                <a:solidFill>
                  <a:srgbClr val="376092"/>
                </a:solidFill>
                <a:latin typeface="Arial"/>
                <a:ea typeface="DejaVu Sans"/>
              </a:rPr>
              <a:t>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beze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změn,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počítá se však s úlevou pro žáky-cizince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Microsoft YaHei"/>
              </a:rPr>
              <a:t>u přijímacích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zkoušek (pravděpodobně nekonání přijímacích zkoušek z ČJ, překlad testu z M – je ještě v jednání)</a:t>
            </a:r>
            <a:endParaRPr lang="cs-CZ" sz="2200" spc="-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od šk. roku 2023/2024 by mělo být přijímací řízení do oboru vzdělání Gymnázium se sportovní přípravou termínově přesunuté k</a:t>
            </a:r>
            <a:r>
              <a:rPr lang="cs-CZ" sz="2400" dirty="0"/>
              <a:t> 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oborům vzdělání bez talentové zkoušky (tj. přihláška k 1. 3. atd.)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záměr MŠMT do tří let zavést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elektronickou přihlášku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zvýšit počet možných přihlášek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1. kole přijímacího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řízení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není záměrem zkrátit lhůtu pro odevzdání zápisového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lístku, je možné, že po elektronizaci přijímacího řízení bude ZL úplně zrušen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</TotalTime>
  <Words>1726</Words>
  <Application>Microsoft Office PowerPoint</Application>
  <PresentationFormat>Předvádění na obrazovce (4:3)</PresentationFormat>
  <Paragraphs>378</Paragraphs>
  <Slides>31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Motiv systému Office</vt:lpstr>
      <vt:lpstr>Přijímací řízení  ve školním roce 2022/2023</vt:lpstr>
      <vt:lpstr>Vývoj počtu žáků 9. ročníků základních škol Pardubický kraj</vt:lpstr>
      <vt:lpstr>Narození v jednotlivých okresech Pardubického kraje</vt:lpstr>
      <vt:lpstr>Vývoj počtu žáků ve středních školách a konzervatoři  Pardubický kraj, školní rok 2021/2022</vt:lpstr>
      <vt:lpstr>Vývoj počtu studentů ve vyšším odborném vzdělávání Pardubický kraj, školní rok 2021/2022</vt:lpstr>
      <vt:lpstr>Průměrná úspěšnost v jednotných přijímacích zkouškách Pardubický kraj</vt:lpstr>
      <vt:lpstr>Průměrná úspěšnost v jednotných přijímacích zkouškách ve školním roce 2021/2022</vt:lpstr>
      <vt:lpstr>Neúspěšnost u maturitních zkoušek Pardubický kraj</vt:lpstr>
      <vt:lpstr>Přijímací řízení současnost a budoucnost</vt:lpstr>
      <vt:lpstr>Přijímací řízení současnost a budoucnost</vt:lpstr>
      <vt:lpstr>Kombinace oborů vzdělání kategorie L/0 + H</vt:lpstr>
      <vt:lpstr>Prezentace aplikace PowerPoint</vt:lpstr>
      <vt:lpstr>Příklad vyplnění přihlášky ke vzdělávání v SŠ </vt:lpstr>
      <vt:lpstr>Pokusné ověřování propojení vybraných zdravotnických oborů vzdělání kategorie H, M, N </vt:lpstr>
      <vt:lpstr>Přihláška ke vzdělávání 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Pospíšilová Petra Mgr.</cp:lastModifiedBy>
  <cp:revision>180</cp:revision>
  <dcterms:created xsi:type="dcterms:W3CDTF">2017-03-06T15:56:02Z</dcterms:created>
  <dcterms:modified xsi:type="dcterms:W3CDTF">2022-10-11T13:12:27Z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